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7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2" r:id="rId2"/>
  </p:sldMasterIdLst>
  <p:notesMasterIdLst>
    <p:notesMasterId r:id="rId15"/>
  </p:notesMasterIdLst>
  <p:handoutMasterIdLst>
    <p:handoutMasterId r:id="rId16"/>
  </p:handoutMasterIdLst>
  <p:sldIdLst>
    <p:sldId id="279" r:id="rId3"/>
    <p:sldId id="305" r:id="rId4"/>
    <p:sldId id="292" r:id="rId5"/>
    <p:sldId id="294" r:id="rId6"/>
    <p:sldId id="293" r:id="rId7"/>
    <p:sldId id="312" r:id="rId8"/>
    <p:sldId id="298" r:id="rId9"/>
    <p:sldId id="300" r:id="rId10"/>
    <p:sldId id="301" r:id="rId11"/>
    <p:sldId id="284" r:id="rId12"/>
    <p:sldId id="302" r:id="rId13"/>
    <p:sldId id="299" r:id="rId14"/>
  </p:sldIdLst>
  <p:sldSz cx="9144000" cy="5143500" type="screen16x9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MOREAU-FAVIER" initials="SM" lastIdx="25" clrIdx="0">
    <p:extLst>
      <p:ext uri="{19B8F6BF-5375-455C-9EA6-DF929625EA0E}">
        <p15:presenceInfo xmlns:p15="http://schemas.microsoft.com/office/powerpoint/2012/main" userId="S-1-5-21-3334185378-18229324-514618537-5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006AB0"/>
    <a:srgbClr val="006AB2"/>
    <a:srgbClr val="006DBF"/>
    <a:srgbClr val="005AA0"/>
    <a:srgbClr val="003C6E"/>
    <a:srgbClr val="2D325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79" autoAdjust="0"/>
  </p:normalViewPr>
  <p:slideViewPr>
    <p:cSldViewPr>
      <p:cViewPr varScale="1">
        <p:scale>
          <a:sx n="88" d="100"/>
          <a:sy n="88" d="100"/>
        </p:scale>
        <p:origin x="9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8" y="5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B188C-02F4-40B7-A577-623599DF7E7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08A9532-4926-471B-A9D3-489FF78DD291}">
      <dgm:prSet phldrT="[Texte]"/>
      <dgm:spPr/>
      <dgm:t>
        <a:bodyPr/>
        <a:lstStyle/>
        <a:p>
          <a:r>
            <a:rPr lang="fr-FR" dirty="0" smtClean="0"/>
            <a:t>SEGUR Numérique</a:t>
          </a:r>
          <a:endParaRPr lang="fr-FR" dirty="0"/>
        </a:p>
      </dgm:t>
    </dgm:pt>
    <dgm:pt modelId="{17036322-B4E8-4F47-8F19-56ADC5C98FEA}" type="parTrans" cxnId="{ED74CC21-CA03-40F9-B875-A0BCFC6C7028}">
      <dgm:prSet/>
      <dgm:spPr/>
      <dgm:t>
        <a:bodyPr/>
        <a:lstStyle/>
        <a:p>
          <a:endParaRPr lang="fr-FR"/>
        </a:p>
      </dgm:t>
    </dgm:pt>
    <dgm:pt modelId="{54081749-6F0F-4944-94B4-798DCF810D4A}" type="sibTrans" cxnId="{ED74CC21-CA03-40F9-B875-A0BCFC6C7028}">
      <dgm:prSet custT="1"/>
      <dgm:spPr/>
      <dgm:t>
        <a:bodyPr/>
        <a:lstStyle/>
        <a:p>
          <a:r>
            <a:rPr lang="fr-FR" sz="1050" dirty="0" smtClean="0"/>
            <a:t>Trajectoire numérique adaptée au médico-social</a:t>
          </a:r>
          <a:endParaRPr lang="fr-FR" sz="1050" dirty="0"/>
        </a:p>
      </dgm:t>
    </dgm:pt>
    <dgm:pt modelId="{0FF50E66-0C62-4421-BA17-77CC54ADB0C0}">
      <dgm:prSet phldrT="[Texte]"/>
      <dgm:spPr/>
      <dgm:t>
        <a:bodyPr/>
        <a:lstStyle/>
        <a:p>
          <a:r>
            <a:rPr lang="fr-FR" dirty="0" smtClean="0"/>
            <a:t>Programme ESMS (fonds d’amorçage)</a:t>
          </a:r>
          <a:endParaRPr lang="fr-FR" dirty="0"/>
        </a:p>
      </dgm:t>
    </dgm:pt>
    <dgm:pt modelId="{8CEB3191-7E0E-402F-A59C-0A4E806F8AAA}" type="parTrans" cxnId="{BD4341AA-159E-4DBD-BF05-91C82F05A4AB}">
      <dgm:prSet/>
      <dgm:spPr/>
      <dgm:t>
        <a:bodyPr/>
        <a:lstStyle/>
        <a:p>
          <a:endParaRPr lang="fr-FR"/>
        </a:p>
      </dgm:t>
    </dgm:pt>
    <dgm:pt modelId="{4C3CF9AD-4E81-48A8-9E50-D2D1526731D4}" type="sibTrans" cxnId="{BD4341AA-159E-4DBD-BF05-91C82F05A4AB}">
      <dgm:prSet custT="1"/>
      <dgm:spPr/>
      <dgm:t>
        <a:bodyPr/>
        <a:lstStyle/>
        <a:p>
          <a:r>
            <a:rPr lang="fr-FR" sz="1050" dirty="0" smtClean="0"/>
            <a:t>Une mobilisation forte des acteurs de terrain (CNS)</a:t>
          </a:r>
          <a:endParaRPr lang="fr-FR" sz="1050" dirty="0"/>
        </a:p>
      </dgm:t>
    </dgm:pt>
    <dgm:pt modelId="{3D1AF6F5-2216-449D-90BB-827BCE781AC4}">
      <dgm:prSet phldrT="[Texte]"/>
      <dgm:spPr/>
      <dgm:t>
        <a:bodyPr/>
        <a:lstStyle/>
        <a:p>
          <a:r>
            <a:rPr lang="fr-FR" dirty="0" smtClean="0"/>
            <a:t>Les services numériques majeurs pour le médico-social</a:t>
          </a:r>
          <a:endParaRPr lang="fr-FR" dirty="0"/>
        </a:p>
      </dgm:t>
    </dgm:pt>
    <dgm:pt modelId="{B67D6EA7-392B-4355-85D3-EBE6681DD95C}" type="parTrans" cxnId="{2DDAD98C-088B-49D1-8904-C9ABF6938410}">
      <dgm:prSet/>
      <dgm:spPr/>
      <dgm:t>
        <a:bodyPr/>
        <a:lstStyle/>
        <a:p>
          <a:endParaRPr lang="fr-FR"/>
        </a:p>
      </dgm:t>
    </dgm:pt>
    <dgm:pt modelId="{E6F8F9C9-38BC-45EF-8CA1-1CCFA5FBCE12}" type="sibTrans" cxnId="{2DDAD98C-088B-49D1-8904-C9ABF6938410}">
      <dgm:prSet custT="1"/>
      <dgm:spPr/>
      <dgm:t>
        <a:bodyPr/>
        <a:lstStyle/>
        <a:p>
          <a:r>
            <a:rPr lang="fr-FR" sz="1100" dirty="0" smtClean="0"/>
            <a:t>Soutien à l’innovation (Structures 3.0)</a:t>
          </a:r>
          <a:endParaRPr lang="fr-FR" sz="1100" dirty="0"/>
        </a:p>
      </dgm:t>
    </dgm:pt>
    <dgm:pt modelId="{F8F70CC1-628B-442C-91F8-EE7AB2054086}" type="pres">
      <dgm:prSet presAssocID="{2A4B188C-02F4-40B7-A577-623599DF7E76}" presName="Name0" presStyleCnt="0">
        <dgm:presLayoutVars>
          <dgm:chMax/>
          <dgm:chPref/>
          <dgm:dir/>
          <dgm:animLvl val="lvl"/>
        </dgm:presLayoutVars>
      </dgm:prSet>
      <dgm:spPr/>
    </dgm:pt>
    <dgm:pt modelId="{CBED9475-C0DB-4B87-98D0-A741CF371F7F}" type="pres">
      <dgm:prSet presAssocID="{808A9532-4926-471B-A9D3-489FF78DD291}" presName="composite" presStyleCnt="0"/>
      <dgm:spPr/>
    </dgm:pt>
    <dgm:pt modelId="{0E2FEC1E-E59D-494C-9D15-8065F750F26F}" type="pres">
      <dgm:prSet presAssocID="{808A9532-4926-471B-A9D3-489FF78DD29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6701F4-53B6-44E1-8BBD-CF9C5EF6F38E}" type="pres">
      <dgm:prSet presAssocID="{808A9532-4926-471B-A9D3-489FF78DD29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F5C747-B094-4630-A130-AFC208A236B4}" type="pres">
      <dgm:prSet presAssocID="{808A9532-4926-471B-A9D3-489FF78DD291}" presName="BalanceSpacing" presStyleCnt="0"/>
      <dgm:spPr/>
    </dgm:pt>
    <dgm:pt modelId="{0917FE4F-BB91-4EC6-B9B3-41FDA8EDF781}" type="pres">
      <dgm:prSet presAssocID="{808A9532-4926-471B-A9D3-489FF78DD291}" presName="BalanceSpacing1" presStyleCnt="0"/>
      <dgm:spPr/>
    </dgm:pt>
    <dgm:pt modelId="{DDB9652F-E2E2-432A-8431-D6586DFAE8E5}" type="pres">
      <dgm:prSet presAssocID="{54081749-6F0F-4944-94B4-798DCF810D4A}" presName="Accent1Text" presStyleLbl="node1" presStyleIdx="1" presStyleCnt="6"/>
      <dgm:spPr/>
      <dgm:t>
        <a:bodyPr/>
        <a:lstStyle/>
        <a:p>
          <a:endParaRPr lang="fr-FR"/>
        </a:p>
      </dgm:t>
    </dgm:pt>
    <dgm:pt modelId="{08E95BAA-A6E5-41B1-842E-7BBDD21B0B26}" type="pres">
      <dgm:prSet presAssocID="{54081749-6F0F-4944-94B4-798DCF810D4A}" presName="spaceBetweenRectangles" presStyleCnt="0"/>
      <dgm:spPr/>
    </dgm:pt>
    <dgm:pt modelId="{BC51DEEB-C0FE-4F16-A564-12B7E1F2D221}" type="pres">
      <dgm:prSet presAssocID="{0FF50E66-0C62-4421-BA17-77CC54ADB0C0}" presName="composite" presStyleCnt="0"/>
      <dgm:spPr/>
    </dgm:pt>
    <dgm:pt modelId="{B50A30D9-C170-49AE-808A-C99EC3301FDB}" type="pres">
      <dgm:prSet presAssocID="{0FF50E66-0C62-4421-BA17-77CC54ADB0C0}" presName="Parent1" presStyleLbl="node1" presStyleIdx="2" presStyleCnt="6" custLinFactX="8444" custLinFactNeighborX="100000" custLinFactNeighborY="-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B9B9FC-CF4F-4071-BFB3-CFECD79E30D9}" type="pres">
      <dgm:prSet presAssocID="{0FF50E66-0C62-4421-BA17-77CC54ADB0C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10F1EA-1AFC-46D3-AEDE-7D6DCB223E0B}" type="pres">
      <dgm:prSet presAssocID="{0FF50E66-0C62-4421-BA17-77CC54ADB0C0}" presName="BalanceSpacing" presStyleCnt="0"/>
      <dgm:spPr/>
    </dgm:pt>
    <dgm:pt modelId="{BA90BD20-5930-4223-BB00-110CD26C9894}" type="pres">
      <dgm:prSet presAssocID="{0FF50E66-0C62-4421-BA17-77CC54ADB0C0}" presName="BalanceSpacing1" presStyleCnt="0"/>
      <dgm:spPr/>
    </dgm:pt>
    <dgm:pt modelId="{FC3285AB-5B66-42E9-AD37-15527E112E5E}" type="pres">
      <dgm:prSet presAssocID="{4C3CF9AD-4E81-48A8-9E50-D2D1526731D4}" presName="Accent1Text" presStyleLbl="node1" presStyleIdx="3" presStyleCnt="6" custLinFactX="-100000" custLinFactNeighborX="-113403" custLinFactNeighborY="-589"/>
      <dgm:spPr/>
      <dgm:t>
        <a:bodyPr/>
        <a:lstStyle/>
        <a:p>
          <a:endParaRPr lang="fr-FR"/>
        </a:p>
      </dgm:t>
    </dgm:pt>
    <dgm:pt modelId="{8C33EE58-D248-4AB5-A038-08AB9C76B25D}" type="pres">
      <dgm:prSet presAssocID="{4C3CF9AD-4E81-48A8-9E50-D2D1526731D4}" presName="spaceBetweenRectangles" presStyleCnt="0"/>
      <dgm:spPr/>
    </dgm:pt>
    <dgm:pt modelId="{07A49B40-A757-4A78-A041-F9C27DEBBA34}" type="pres">
      <dgm:prSet presAssocID="{3D1AF6F5-2216-449D-90BB-827BCE781AC4}" presName="composite" presStyleCnt="0"/>
      <dgm:spPr/>
    </dgm:pt>
    <dgm:pt modelId="{3DAD5D62-4116-4642-A666-F6683F815178}" type="pres">
      <dgm:prSet presAssocID="{3D1AF6F5-2216-449D-90BB-827BCE781AC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385D8F-D446-4686-AED3-31E658F95805}" type="pres">
      <dgm:prSet presAssocID="{3D1AF6F5-2216-449D-90BB-827BCE781AC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4F49D-7905-4CB1-9537-452EEFE13748}" type="pres">
      <dgm:prSet presAssocID="{3D1AF6F5-2216-449D-90BB-827BCE781AC4}" presName="BalanceSpacing" presStyleCnt="0"/>
      <dgm:spPr/>
    </dgm:pt>
    <dgm:pt modelId="{32DF3AAD-EECF-46E2-9888-320CDD4099E0}" type="pres">
      <dgm:prSet presAssocID="{3D1AF6F5-2216-449D-90BB-827BCE781AC4}" presName="BalanceSpacing1" presStyleCnt="0"/>
      <dgm:spPr/>
    </dgm:pt>
    <dgm:pt modelId="{D2E7CE5C-2B3B-4F0F-8F5A-F188F17F822E}" type="pres">
      <dgm:prSet presAssocID="{E6F8F9C9-38BC-45EF-8CA1-1CCFA5FBCE12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C71B66C0-BC45-4102-A22E-F092A6E8FA55}" type="presOf" srcId="{0FF50E66-0C62-4421-BA17-77CC54ADB0C0}" destId="{B50A30D9-C170-49AE-808A-C99EC3301FDB}" srcOrd="0" destOrd="0" presId="urn:microsoft.com/office/officeart/2008/layout/AlternatingHexagons"/>
    <dgm:cxn modelId="{ED74CC21-CA03-40F9-B875-A0BCFC6C7028}" srcId="{2A4B188C-02F4-40B7-A577-623599DF7E76}" destId="{808A9532-4926-471B-A9D3-489FF78DD291}" srcOrd="0" destOrd="0" parTransId="{17036322-B4E8-4F47-8F19-56ADC5C98FEA}" sibTransId="{54081749-6F0F-4944-94B4-798DCF810D4A}"/>
    <dgm:cxn modelId="{B523A5EE-A32C-4510-A65D-C3E1E62D0A71}" type="presOf" srcId="{808A9532-4926-471B-A9D3-489FF78DD291}" destId="{0E2FEC1E-E59D-494C-9D15-8065F750F26F}" srcOrd="0" destOrd="0" presId="urn:microsoft.com/office/officeart/2008/layout/AlternatingHexagons"/>
    <dgm:cxn modelId="{381E446D-C3D0-4868-9892-118A8834684B}" type="presOf" srcId="{4C3CF9AD-4E81-48A8-9E50-D2D1526731D4}" destId="{FC3285AB-5B66-42E9-AD37-15527E112E5E}" srcOrd="0" destOrd="0" presId="urn:microsoft.com/office/officeart/2008/layout/AlternatingHexagons"/>
    <dgm:cxn modelId="{2DDAD98C-088B-49D1-8904-C9ABF6938410}" srcId="{2A4B188C-02F4-40B7-A577-623599DF7E76}" destId="{3D1AF6F5-2216-449D-90BB-827BCE781AC4}" srcOrd="2" destOrd="0" parTransId="{B67D6EA7-392B-4355-85D3-EBE6681DD95C}" sibTransId="{E6F8F9C9-38BC-45EF-8CA1-1CCFA5FBCE12}"/>
    <dgm:cxn modelId="{6C0290FA-B0F7-473C-A991-A03149F49BC4}" type="presOf" srcId="{E6F8F9C9-38BC-45EF-8CA1-1CCFA5FBCE12}" destId="{D2E7CE5C-2B3B-4F0F-8F5A-F188F17F822E}" srcOrd="0" destOrd="0" presId="urn:microsoft.com/office/officeart/2008/layout/AlternatingHexagons"/>
    <dgm:cxn modelId="{8DFA96A6-A723-45B6-82CC-C79719EEDCDF}" type="presOf" srcId="{2A4B188C-02F4-40B7-A577-623599DF7E76}" destId="{F8F70CC1-628B-442C-91F8-EE7AB2054086}" srcOrd="0" destOrd="0" presId="urn:microsoft.com/office/officeart/2008/layout/AlternatingHexagons"/>
    <dgm:cxn modelId="{0D3549F0-3D36-4D77-94B1-62CF44E0C52D}" type="presOf" srcId="{54081749-6F0F-4944-94B4-798DCF810D4A}" destId="{DDB9652F-E2E2-432A-8431-D6586DFAE8E5}" srcOrd="0" destOrd="0" presId="urn:microsoft.com/office/officeart/2008/layout/AlternatingHexagons"/>
    <dgm:cxn modelId="{5160D970-8CB7-41CB-AD5D-BD226DE6953C}" type="presOf" srcId="{3D1AF6F5-2216-449D-90BB-827BCE781AC4}" destId="{3DAD5D62-4116-4642-A666-F6683F815178}" srcOrd="0" destOrd="0" presId="urn:microsoft.com/office/officeart/2008/layout/AlternatingHexagons"/>
    <dgm:cxn modelId="{BD4341AA-159E-4DBD-BF05-91C82F05A4AB}" srcId="{2A4B188C-02F4-40B7-A577-623599DF7E76}" destId="{0FF50E66-0C62-4421-BA17-77CC54ADB0C0}" srcOrd="1" destOrd="0" parTransId="{8CEB3191-7E0E-402F-A59C-0A4E806F8AAA}" sibTransId="{4C3CF9AD-4E81-48A8-9E50-D2D1526731D4}"/>
    <dgm:cxn modelId="{34350179-2947-4944-B1F8-DBFBABD95F52}" type="presParOf" srcId="{F8F70CC1-628B-442C-91F8-EE7AB2054086}" destId="{CBED9475-C0DB-4B87-98D0-A741CF371F7F}" srcOrd="0" destOrd="0" presId="urn:microsoft.com/office/officeart/2008/layout/AlternatingHexagons"/>
    <dgm:cxn modelId="{AB9FC09E-246E-4052-B73A-CDBF55A80469}" type="presParOf" srcId="{CBED9475-C0DB-4B87-98D0-A741CF371F7F}" destId="{0E2FEC1E-E59D-494C-9D15-8065F750F26F}" srcOrd="0" destOrd="0" presId="urn:microsoft.com/office/officeart/2008/layout/AlternatingHexagons"/>
    <dgm:cxn modelId="{F7055A93-4374-47F9-A607-196F4F21BA14}" type="presParOf" srcId="{CBED9475-C0DB-4B87-98D0-A741CF371F7F}" destId="{CD6701F4-53B6-44E1-8BBD-CF9C5EF6F38E}" srcOrd="1" destOrd="0" presId="urn:microsoft.com/office/officeart/2008/layout/AlternatingHexagons"/>
    <dgm:cxn modelId="{9D33A83A-73F0-4BCB-9E8B-47356E44C00A}" type="presParOf" srcId="{CBED9475-C0DB-4B87-98D0-A741CF371F7F}" destId="{6CF5C747-B094-4630-A130-AFC208A236B4}" srcOrd="2" destOrd="0" presId="urn:microsoft.com/office/officeart/2008/layout/AlternatingHexagons"/>
    <dgm:cxn modelId="{4FC26076-21EB-49E1-86D6-5C9BEB84D750}" type="presParOf" srcId="{CBED9475-C0DB-4B87-98D0-A741CF371F7F}" destId="{0917FE4F-BB91-4EC6-B9B3-41FDA8EDF781}" srcOrd="3" destOrd="0" presId="urn:microsoft.com/office/officeart/2008/layout/AlternatingHexagons"/>
    <dgm:cxn modelId="{1C6B976A-9E9E-4DD0-81DA-69F6DE9E00B3}" type="presParOf" srcId="{CBED9475-C0DB-4B87-98D0-A741CF371F7F}" destId="{DDB9652F-E2E2-432A-8431-D6586DFAE8E5}" srcOrd="4" destOrd="0" presId="urn:microsoft.com/office/officeart/2008/layout/AlternatingHexagons"/>
    <dgm:cxn modelId="{9261F551-14B9-4861-B9CB-AE357BE16F61}" type="presParOf" srcId="{F8F70CC1-628B-442C-91F8-EE7AB2054086}" destId="{08E95BAA-A6E5-41B1-842E-7BBDD21B0B26}" srcOrd="1" destOrd="0" presId="urn:microsoft.com/office/officeart/2008/layout/AlternatingHexagons"/>
    <dgm:cxn modelId="{1B961943-4593-4B16-8A02-FAF6A09E123A}" type="presParOf" srcId="{F8F70CC1-628B-442C-91F8-EE7AB2054086}" destId="{BC51DEEB-C0FE-4F16-A564-12B7E1F2D221}" srcOrd="2" destOrd="0" presId="urn:microsoft.com/office/officeart/2008/layout/AlternatingHexagons"/>
    <dgm:cxn modelId="{9FA23551-778C-47E5-8176-A4A6E0031A51}" type="presParOf" srcId="{BC51DEEB-C0FE-4F16-A564-12B7E1F2D221}" destId="{B50A30D9-C170-49AE-808A-C99EC3301FDB}" srcOrd="0" destOrd="0" presId="urn:microsoft.com/office/officeart/2008/layout/AlternatingHexagons"/>
    <dgm:cxn modelId="{026BE260-B502-46A0-B223-B49A3B8A374E}" type="presParOf" srcId="{BC51DEEB-C0FE-4F16-A564-12B7E1F2D221}" destId="{ACB9B9FC-CF4F-4071-BFB3-CFECD79E30D9}" srcOrd="1" destOrd="0" presId="urn:microsoft.com/office/officeart/2008/layout/AlternatingHexagons"/>
    <dgm:cxn modelId="{6883E87C-948E-4578-A60A-BB50827A881C}" type="presParOf" srcId="{BC51DEEB-C0FE-4F16-A564-12B7E1F2D221}" destId="{D410F1EA-1AFC-46D3-AEDE-7D6DCB223E0B}" srcOrd="2" destOrd="0" presId="urn:microsoft.com/office/officeart/2008/layout/AlternatingHexagons"/>
    <dgm:cxn modelId="{D132481C-C088-485A-8E74-A1DDA19F472B}" type="presParOf" srcId="{BC51DEEB-C0FE-4F16-A564-12B7E1F2D221}" destId="{BA90BD20-5930-4223-BB00-110CD26C9894}" srcOrd="3" destOrd="0" presId="urn:microsoft.com/office/officeart/2008/layout/AlternatingHexagons"/>
    <dgm:cxn modelId="{D4F5E179-768B-4D66-AF8A-02179560BF32}" type="presParOf" srcId="{BC51DEEB-C0FE-4F16-A564-12B7E1F2D221}" destId="{FC3285AB-5B66-42E9-AD37-15527E112E5E}" srcOrd="4" destOrd="0" presId="urn:microsoft.com/office/officeart/2008/layout/AlternatingHexagons"/>
    <dgm:cxn modelId="{FE0A9633-9037-4524-92EC-9F30435EC891}" type="presParOf" srcId="{F8F70CC1-628B-442C-91F8-EE7AB2054086}" destId="{8C33EE58-D248-4AB5-A038-08AB9C76B25D}" srcOrd="3" destOrd="0" presId="urn:microsoft.com/office/officeart/2008/layout/AlternatingHexagons"/>
    <dgm:cxn modelId="{CDB4AE4F-D600-4AD1-9C54-833100AE7DDB}" type="presParOf" srcId="{F8F70CC1-628B-442C-91F8-EE7AB2054086}" destId="{07A49B40-A757-4A78-A041-F9C27DEBBA34}" srcOrd="4" destOrd="0" presId="urn:microsoft.com/office/officeart/2008/layout/AlternatingHexagons"/>
    <dgm:cxn modelId="{074B2C07-DAFA-4308-AFF2-B586DAA0DAFE}" type="presParOf" srcId="{07A49B40-A757-4A78-A041-F9C27DEBBA34}" destId="{3DAD5D62-4116-4642-A666-F6683F815178}" srcOrd="0" destOrd="0" presId="urn:microsoft.com/office/officeart/2008/layout/AlternatingHexagons"/>
    <dgm:cxn modelId="{0DAB8625-0698-4E78-BDB6-4D619FF58F31}" type="presParOf" srcId="{07A49B40-A757-4A78-A041-F9C27DEBBA34}" destId="{B5385D8F-D446-4686-AED3-31E658F95805}" srcOrd="1" destOrd="0" presId="urn:microsoft.com/office/officeart/2008/layout/AlternatingHexagons"/>
    <dgm:cxn modelId="{D3D5F7DA-C0FF-449A-976F-F38D24B83AA6}" type="presParOf" srcId="{07A49B40-A757-4A78-A041-F9C27DEBBA34}" destId="{35F4F49D-7905-4CB1-9537-452EEFE13748}" srcOrd="2" destOrd="0" presId="urn:microsoft.com/office/officeart/2008/layout/AlternatingHexagons"/>
    <dgm:cxn modelId="{1639DE8C-7D2C-4B91-8C8C-217DBF07ABCA}" type="presParOf" srcId="{07A49B40-A757-4A78-A041-F9C27DEBBA34}" destId="{32DF3AAD-EECF-46E2-9888-320CDD4099E0}" srcOrd="3" destOrd="0" presId="urn:microsoft.com/office/officeart/2008/layout/AlternatingHexagons"/>
    <dgm:cxn modelId="{13B1C378-84F7-45D9-BD86-4FA5FEFA5D19}" type="presParOf" srcId="{07A49B40-A757-4A78-A041-F9C27DEBBA34}" destId="{D2E7CE5C-2B3B-4F0F-8F5A-F188F17F82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FEC1E-E59D-494C-9D15-8065F750F26F}">
      <dsp:nvSpPr>
        <dsp:cNvPr id="0" name=""/>
        <dsp:cNvSpPr/>
      </dsp:nvSpPr>
      <dsp:spPr>
        <a:xfrm rot="5400000">
          <a:off x="3648224" y="91525"/>
          <a:ext cx="1387233" cy="12068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SEGUR Numérique</a:t>
          </a:r>
          <a:endParaRPr lang="fr-FR" sz="1000" kern="1200" dirty="0"/>
        </a:p>
      </dsp:txBody>
      <dsp:txXfrm rot="-5400000">
        <a:off x="3926468" y="217532"/>
        <a:ext cx="830745" cy="954879"/>
      </dsp:txXfrm>
    </dsp:sp>
    <dsp:sp modelId="{CD6701F4-53B6-44E1-8BBD-CF9C5EF6F38E}">
      <dsp:nvSpPr>
        <dsp:cNvPr id="0" name=""/>
        <dsp:cNvSpPr/>
      </dsp:nvSpPr>
      <dsp:spPr>
        <a:xfrm>
          <a:off x="4981911" y="278801"/>
          <a:ext cx="1548153" cy="83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9652F-E2E2-432A-8431-D6586DFAE8E5}">
      <dsp:nvSpPr>
        <dsp:cNvPr id="0" name=""/>
        <dsp:cNvSpPr/>
      </dsp:nvSpPr>
      <dsp:spPr>
        <a:xfrm rot="5400000">
          <a:off x="2344779" y="91525"/>
          <a:ext cx="1387233" cy="12068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Trajectoire numérique adaptée au médico-social</a:t>
          </a:r>
          <a:endParaRPr lang="fr-FR" sz="1050" kern="1200" dirty="0"/>
        </a:p>
      </dsp:txBody>
      <dsp:txXfrm rot="-5400000">
        <a:off x="2623023" y="217532"/>
        <a:ext cx="830745" cy="954879"/>
      </dsp:txXfrm>
    </dsp:sp>
    <dsp:sp modelId="{B50A30D9-C170-49AE-808A-C99EC3301FDB}">
      <dsp:nvSpPr>
        <dsp:cNvPr id="0" name=""/>
        <dsp:cNvSpPr/>
      </dsp:nvSpPr>
      <dsp:spPr>
        <a:xfrm rot="5400000">
          <a:off x="4302808" y="1257259"/>
          <a:ext cx="1387233" cy="12068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Programme ESMS (fonds d’amorçage)</a:t>
          </a:r>
          <a:endParaRPr lang="fr-FR" sz="1000" kern="1200" dirty="0"/>
        </a:p>
      </dsp:txBody>
      <dsp:txXfrm rot="-5400000">
        <a:off x="4581052" y="1383266"/>
        <a:ext cx="830745" cy="954879"/>
      </dsp:txXfrm>
    </dsp:sp>
    <dsp:sp modelId="{ACB9B9FC-CF4F-4071-BFB3-CFECD79E30D9}">
      <dsp:nvSpPr>
        <dsp:cNvPr id="0" name=""/>
        <dsp:cNvSpPr/>
      </dsp:nvSpPr>
      <dsp:spPr>
        <a:xfrm>
          <a:off x="1536022" y="1456285"/>
          <a:ext cx="1498212" cy="83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285AB-5B66-42E9-AD37-15527E112E5E}">
      <dsp:nvSpPr>
        <dsp:cNvPr id="0" name=""/>
        <dsp:cNvSpPr/>
      </dsp:nvSpPr>
      <dsp:spPr>
        <a:xfrm rot="5400000">
          <a:off x="1721903" y="1260838"/>
          <a:ext cx="1387233" cy="12068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Une mobilisation forte des acteurs de terrain (CNS)</a:t>
          </a:r>
          <a:endParaRPr lang="fr-FR" sz="1050" kern="1200" dirty="0"/>
        </a:p>
      </dsp:txBody>
      <dsp:txXfrm rot="-5400000">
        <a:off x="2000147" y="1386845"/>
        <a:ext cx="830745" cy="954879"/>
      </dsp:txXfrm>
    </dsp:sp>
    <dsp:sp modelId="{3DAD5D62-4116-4642-A666-F6683F815178}">
      <dsp:nvSpPr>
        <dsp:cNvPr id="0" name=""/>
        <dsp:cNvSpPr/>
      </dsp:nvSpPr>
      <dsp:spPr>
        <a:xfrm rot="5400000">
          <a:off x="3648224" y="2446493"/>
          <a:ext cx="1387233" cy="12068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Les services numériques majeurs pour le médico-social</a:t>
          </a:r>
          <a:endParaRPr lang="fr-FR" sz="1000" kern="1200" dirty="0"/>
        </a:p>
      </dsp:txBody>
      <dsp:txXfrm rot="-5400000">
        <a:off x="3926468" y="2572500"/>
        <a:ext cx="830745" cy="954879"/>
      </dsp:txXfrm>
    </dsp:sp>
    <dsp:sp modelId="{B5385D8F-D446-4686-AED3-31E658F95805}">
      <dsp:nvSpPr>
        <dsp:cNvPr id="0" name=""/>
        <dsp:cNvSpPr/>
      </dsp:nvSpPr>
      <dsp:spPr>
        <a:xfrm>
          <a:off x="4981911" y="2633769"/>
          <a:ext cx="1548153" cy="83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7CE5C-2B3B-4F0F-8F5A-F188F17F822E}">
      <dsp:nvSpPr>
        <dsp:cNvPr id="0" name=""/>
        <dsp:cNvSpPr/>
      </dsp:nvSpPr>
      <dsp:spPr>
        <a:xfrm rot="5400000">
          <a:off x="2344779" y="2446493"/>
          <a:ext cx="1387233" cy="12068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Soutien à l’innovation (Structures 3.0)</a:t>
          </a:r>
          <a:endParaRPr lang="fr-FR" sz="1100" kern="1200" dirty="0"/>
        </a:p>
      </dsp:txBody>
      <dsp:txXfrm rot="-5400000">
        <a:off x="2623023" y="2572500"/>
        <a:ext cx="830745" cy="95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04ED-560C-4120-89D5-A40EBF371D2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C83D-2704-4EF9-9935-2CF956BF7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83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599C48-8A9F-4257-828B-FB74267884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faire avancer le numérique dans le médico-social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99C48-8A9F-4257-828B-FB74267884A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0DAB-4BE0-4CC9-B760-A78654297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8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0DAB-4BE0-4CC9-B760-A78654297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7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0DAB-4BE0-4CC9-B760-A78654297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0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0DAB-4BE0-4CC9-B760-A78654297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7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0DAB-4BE0-4CC9-B760-A78654297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0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3648967_0_13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300" cy="44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771364896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93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0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99C48-8A9F-4257-828B-FB74267884A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Helvetica"/>
                <a:sym typeface="Helvetic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Geneva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097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1683271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2815605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Cliquer pour ajouter un sous-titre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Date | </a:t>
            </a:r>
            <a:r>
              <a:rPr lang="fr-FR" dirty="0"/>
              <a:t>E</a:t>
            </a:r>
            <a:r>
              <a:rPr lang="fr-FR" dirty="0" smtClean="0"/>
              <a:t>metteur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Date | </a:t>
            </a:r>
            <a:r>
              <a:rPr lang="fr-FR" dirty="0"/>
              <a:t>E</a:t>
            </a:r>
            <a:r>
              <a:rPr lang="fr-FR" dirty="0" smtClean="0"/>
              <a:t>metteur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">
  <p:cSld name="1_Intercalair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07504" y="4749992"/>
            <a:ext cx="287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2000" y="144016"/>
            <a:ext cx="1310181" cy="48039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4427538" y="1683271"/>
            <a:ext cx="4311972" cy="103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2800"/>
              <a:buFont typeface="Arial"/>
              <a:buNone/>
              <a:defRPr sz="2800">
                <a:solidFill>
                  <a:srgbClr val="006AB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427538" y="2815605"/>
            <a:ext cx="4311972" cy="66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►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800"/>
              <a:buChar char="&lt;"/>
              <a:defRPr/>
            </a:lvl3pPr>
            <a:lvl4pPr marL="1828800" lvl="3" indent="-37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2340"/>
              <a:buChar char="•"/>
              <a:defRPr/>
            </a:lvl4pPr>
            <a:lvl5pPr marL="2286000" lvl="4" indent="-35432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98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85" y="1960852"/>
            <a:ext cx="1384703" cy="12217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2000" y="144016"/>
            <a:ext cx="1310181" cy="48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85" y="1960852"/>
            <a:ext cx="1384703" cy="1221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7461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1683271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2815605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12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1767822"/>
            <a:ext cx="2736304" cy="216024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27538" y="915566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Sommaire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4427538" y="915566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Sommaire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51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1683271"/>
            <a:ext cx="4311972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2815605"/>
            <a:ext cx="4311972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483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915988"/>
            <a:ext cx="2735510" cy="15113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principal de la slide</a:t>
            </a:r>
          </a:p>
          <a:p>
            <a:pPr lvl="1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2427288"/>
            <a:ext cx="2951534" cy="1873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4749992"/>
            <a:ext cx="287338" cy="273844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783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987425"/>
            <a:ext cx="2735957" cy="1871663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 dirty="0"/>
              <a:t>Titre de la slide</a:t>
            </a:r>
          </a:p>
          <a:p>
            <a:pPr lvl="1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987425"/>
            <a:ext cx="3457575" cy="18716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31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85738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6561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87474"/>
            <a:ext cx="8064092" cy="54000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827584" y="843558"/>
            <a:ext cx="3889375" cy="37444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5002301" y="843558"/>
            <a:ext cx="3889375" cy="3744416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3686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 dirty="0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 dirty="0">
                <a:solidFill>
                  <a:srgbClr val="575757"/>
                </a:solidFill>
              </a:rPr>
              <a:t>Le portail</a:t>
            </a:r>
            <a:r>
              <a:rPr lang="fr-FR" sz="1500" baseline="0" dirty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dirty="0" err="1">
              <a:solidFill>
                <a:srgbClr val="575757"/>
              </a:solidFill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2817758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7"/>
            <a:ext cx="2626521" cy="7200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 dirty="0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 dirty="0">
                <a:solidFill>
                  <a:srgbClr val="575757"/>
                </a:solidFill>
              </a:rPr>
              <a:t>Le portail</a:t>
            </a:r>
            <a:r>
              <a:rPr lang="fr-FR" sz="1500" baseline="0" dirty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dirty="0" err="1">
              <a:solidFill>
                <a:srgbClr val="575757"/>
              </a:solidFill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2817758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7"/>
            <a:ext cx="2626521" cy="7200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94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1767822"/>
            <a:ext cx="2736304" cy="216024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Chapitre 1</a:t>
            </a:r>
          </a:p>
          <a:p>
            <a:pPr lvl="0"/>
            <a:r>
              <a:rPr lang="fr-FR" dirty="0" smtClean="0"/>
              <a:t>Chapitre 2</a:t>
            </a:r>
          </a:p>
          <a:p>
            <a:pPr lvl="0"/>
            <a:r>
              <a:rPr lang="fr-FR" dirty="0" smtClean="0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>
                <a:latin typeface="Arial"/>
                <a:ea typeface="+mn-ea"/>
              </a:rPr>
              <a:t>| Vendredi de l’Agence – 3 juillet 2020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27538" y="915566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4427538" y="915566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7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1683271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2815605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9823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>
            <a:noAutofit/>
          </a:bodyPr>
          <a:lstStyle>
            <a:lvl1pPr marL="0" indent="0">
              <a:buSzPct val="140000"/>
              <a:buFont typeface="Wingdings" panose="05000000000000000000" pitchFamily="2" charset="2"/>
              <a:buNone/>
              <a:defRPr sz="2400"/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aseline="0">
                <a:solidFill>
                  <a:schemeClr val="tx2"/>
                </a:solidFill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sz="1600">
                <a:solidFill>
                  <a:srgbClr val="575757"/>
                </a:solidFill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400">
                <a:solidFill>
                  <a:srgbClr val="575757"/>
                </a:solidFill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sz="14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396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1683271"/>
            <a:ext cx="4311972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2815605"/>
            <a:ext cx="4311972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915988"/>
            <a:ext cx="2735510" cy="15113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 principal de la slide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2427288"/>
            <a:ext cx="2951534" cy="1873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4749992"/>
            <a:ext cx="287338" cy="273844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9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987425"/>
            <a:ext cx="2735957" cy="1871663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 dirty="0" smtClean="0"/>
              <a:t>Titre de la slide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987425"/>
            <a:ext cx="3457575" cy="18716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2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dirty="0" smtClean="0">
                <a:latin typeface="Arial"/>
                <a:ea typeface="+mn-ea"/>
              </a:rPr>
              <a:t>| Vendredi de l’Agence – 20 novembre 2020</a:t>
            </a:r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9367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slide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dirty="0" smtClean="0">
                <a:latin typeface="Arial"/>
                <a:ea typeface="+mn-ea"/>
              </a:rPr>
              <a:t>| Vendredi de l’Agence – 20 novembre 2020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86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87474"/>
            <a:ext cx="8064092" cy="54000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827584" y="843558"/>
            <a:ext cx="3889375" cy="37444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400">
                <a:solidFill>
                  <a:srgbClr val="575757"/>
                </a:solidFill>
              </a:defRPr>
            </a:lvl4pPr>
            <a:lvl5pPr>
              <a:defRPr sz="12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5002301" y="843558"/>
            <a:ext cx="3889375" cy="3744416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400">
                <a:solidFill>
                  <a:srgbClr val="575757"/>
                </a:solidFill>
              </a:defRPr>
            </a:lvl4pPr>
            <a:lvl5pPr>
              <a:defRPr sz="12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dirty="0" smtClean="0">
                <a:latin typeface="Arial"/>
                <a:ea typeface="+mn-ea"/>
              </a:rPr>
              <a:t>| Vendredi de l’Agence – 20 novembre 2020</a:t>
            </a:r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23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804660" y="1261977"/>
            <a:ext cx="3353923" cy="2529366"/>
            <a:chOff x="4804660" y="1261977"/>
            <a:chExt cx="3353923" cy="2529366"/>
          </a:xfrm>
        </p:grpSpPr>
        <p:sp>
          <p:nvSpPr>
            <p:cNvPr id="8" name="ZoneTexte 7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000" b="1" dirty="0" smtClean="0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1500" dirty="0" smtClean="0">
                  <a:solidFill>
                    <a:srgbClr val="575757"/>
                  </a:solidFill>
                </a:rPr>
                <a:t>Le portail</a:t>
              </a:r>
              <a:r>
                <a:rPr lang="fr-FR" sz="1500" baseline="0" dirty="0" smtClean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1500" dirty="0" err="1" smtClean="0">
                <a:solidFill>
                  <a:srgbClr val="575757"/>
                </a:solidFill>
              </a:endParaRPr>
            </a:p>
          </p:txBody>
        </p:sp>
        <p:pic>
          <p:nvPicPr>
            <p:cNvPr id="9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fr-FR" sz="900" b="0" dirty="0" smtClean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300" b="0" dirty="0" smtClean="0">
                <a:solidFill>
                  <a:srgbClr val="575757"/>
                </a:solidFill>
              </a:endParaRPr>
            </a:p>
            <a:p>
              <a:pPr algn="l"/>
              <a:endParaRPr lang="fr-FR" sz="500" b="0" dirty="0" smtClean="0">
                <a:solidFill>
                  <a:srgbClr val="575757"/>
                </a:solidFill>
              </a:endParaRPr>
            </a:p>
            <a:p>
              <a:pPr algn="l"/>
              <a:r>
                <a:rPr lang="fr-FR" sz="900" b="0" dirty="0" smtClean="0">
                  <a:solidFill>
                    <a:srgbClr val="575757"/>
                  </a:solidFill>
                </a:rPr>
                <a:t>linkedin.com/company/agence-du-numerique-en-sante</a:t>
              </a:r>
              <a:endParaRPr lang="fr-FR" sz="800" b="0" dirty="0" smtClean="0">
                <a:solidFill>
                  <a:srgbClr val="5757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838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4749992"/>
            <a:ext cx="28733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753" y="4749992"/>
            <a:ext cx="692648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 dirty="0" smtClean="0">
                <a:latin typeface="Arial"/>
                <a:ea typeface="+mn-ea"/>
              </a:rPr>
              <a:t>| Vendredi de l’Agence – 3 juillet 2020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 smtClean="0"/>
              <a:t>Titre de la slide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" y="87474"/>
            <a:ext cx="5368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11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4749992"/>
            <a:ext cx="28733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753" y="4749992"/>
            <a:ext cx="692648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" y="87474"/>
            <a:ext cx="5368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/>
  </p:transition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ante.gouv.fr/ans/webinaires/retoursurleswebinaires&#8203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esante-formation.fr/" TargetMode="External"/><Relationship Id="rId12" Type="http://schemas.openxmlformats.org/officeDocument/2006/relationships/image" Target="../media/image49.emf"/><Relationship Id="rId17" Type="http://schemas.openxmlformats.org/officeDocument/2006/relationships/hyperlink" Target="https://gnius.esante.gouv.fr/" TargetMode="External"/><Relationship Id="rId2" Type="http://schemas.openxmlformats.org/officeDocument/2006/relationships/slideLayout" Target="../slideLayouts/slideLayout17.xml"/><Relationship Id="rId16" Type="http://schemas.openxmlformats.org/officeDocument/2006/relationships/hyperlink" Target="https://gnius.esante.gouv.fr/reglementation/boussole-de-la-doctrine" TargetMode="External"/><Relationship Id="rId1" Type="http://schemas.openxmlformats.org/officeDocument/2006/relationships/tags" Target="../tags/tag1.xml"/><Relationship Id="rId6" Type="http://schemas.openxmlformats.org/officeDocument/2006/relationships/hyperlink" Target="https://solidarites-sante.gouv.fr/systeme-de-sante-et-medico-social/segur-de-la-sante-les-conclusions/" TargetMode="External"/><Relationship Id="rId11" Type="http://schemas.openxmlformats.org/officeDocument/2006/relationships/image" Target="../media/image48.png"/><Relationship Id="rId5" Type="http://schemas.openxmlformats.org/officeDocument/2006/relationships/hyperlink" Target="https://solidarites-sante.gouv.fr/IMG/pdf/190425_dossier_presse_masante2022_ok.pdf" TargetMode="External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hyperlink" Target="https://esante.gouv.fr/lagence-du-numerique-en-sante-agit-pour-le-secteur-medico-social" TargetMode="External"/><Relationship Id="rId9" Type="http://schemas.openxmlformats.org/officeDocument/2006/relationships/hyperlink" Target="https://www.cnsa.fr/grands-chantiers/programme-si-commun-mdph/les-referentiels-du-systeme-dinformation-commun?utm_content=100840&amp;utm_source=Dolist&amp;utm_medium=E-Mail&amp;utm_campaign=NLR19+Ans+06/20+Medico-social-600147119" TargetMode="External"/><Relationship Id="rId14" Type="http://schemas.openxmlformats.org/officeDocument/2006/relationships/hyperlink" Target="http://ressources.anap.fr/numerique/publication/2722-fonctions-dun-dossier-de-lusager-a-informatise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s://participez.esante.gouv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mailto:hela.ghariani@sante.gouv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articipez.esante.gouv.fr/consultation/trajectoire-numerique-adaptee-au-secteur-medico-social/presentation/presentation" TargetMode="External"/><Relationship Id="rId4" Type="http://schemas.openxmlformats.org/officeDocument/2006/relationships/hyperlink" Target="https://esante.gouv.fr/MaSante2022/feuille-de-rout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hyperlink" Target="https://solidarites-sante.gouv.fr/soins-et-maladies/qualite-des-soins-et-pratiques/securite/securite-des-soins-securite-des-patients/article/identitovigilance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hyperlink" Target="https://esante.gouv.fr/securite/identifiant-national-de-sante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s://esante.gouv.fr/ans/webinaires" TargetMode="Externa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771550"/>
            <a:ext cx="4392934" cy="2232248"/>
          </a:xfrm>
        </p:spPr>
        <p:txBody>
          <a:bodyPr/>
          <a:lstStyle/>
          <a:p>
            <a:r>
              <a:rPr lang="fr-FR" dirty="0"/>
              <a:t>Le contexte national de la e-santé pour les structures médico-sociales : enjeux et perspectives 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355976" y="3867894"/>
            <a:ext cx="4716462" cy="664418"/>
          </a:xfrm>
        </p:spPr>
        <p:txBody>
          <a:bodyPr/>
          <a:lstStyle/>
          <a:p>
            <a:r>
              <a:rPr lang="fr-FR" sz="1800" dirty="0" smtClean="0"/>
              <a:t>4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rencontre régionale SI médico-social Hau</a:t>
            </a:r>
            <a:r>
              <a:rPr lang="fr-FR" sz="1800" dirty="0" smtClean="0"/>
              <a:t>ts-de-France</a:t>
            </a:r>
            <a:endParaRPr lang="fr-FR" sz="1800" dirty="0" smtClean="0"/>
          </a:p>
          <a:p>
            <a:r>
              <a:rPr lang="fr-FR" sz="1800" dirty="0" smtClean="0"/>
              <a:t>24</a:t>
            </a:r>
            <a:r>
              <a:rPr lang="fr-FR" sz="1800" dirty="0" smtClean="0"/>
              <a:t>/11/2020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997489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713648967_0_133"/>
          <p:cNvSpPr txBox="1">
            <a:spLocks noGrp="1"/>
          </p:cNvSpPr>
          <p:nvPr>
            <p:ph type="ctrTitle"/>
          </p:nvPr>
        </p:nvSpPr>
        <p:spPr>
          <a:xfrm>
            <a:off x="5220072" y="2643758"/>
            <a:ext cx="288032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rgbClr val="006AB2"/>
              </a:buClr>
              <a:buSzPts val="2800"/>
              <a:buFont typeface="Arial"/>
              <a:buNone/>
            </a:pPr>
            <a:r>
              <a:rPr lang="fr-FR" dirty="0" smtClean="0"/>
              <a:t>Des questions ? </a:t>
            </a:r>
            <a:endParaRPr dirty="0"/>
          </a:p>
        </p:txBody>
      </p:sp>
      <p:sp>
        <p:nvSpPr>
          <p:cNvPr id="3" name="Freeform 460"/>
          <p:cNvSpPr/>
          <p:nvPr/>
        </p:nvSpPr>
        <p:spPr>
          <a:xfrm>
            <a:off x="5508104" y="1419622"/>
            <a:ext cx="1660905" cy="944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1" y="6240"/>
                </a:moveTo>
                <a:cubicBezTo>
                  <a:pt x="10996" y="6240"/>
                  <a:pt x="8247" y="9600"/>
                  <a:pt x="8247" y="13920"/>
                </a:cubicBezTo>
                <a:cubicBezTo>
                  <a:pt x="8247" y="14400"/>
                  <a:pt x="8247" y="15360"/>
                  <a:pt x="8247" y="15840"/>
                </a:cubicBezTo>
                <a:cubicBezTo>
                  <a:pt x="8247" y="15840"/>
                  <a:pt x="7855" y="15840"/>
                  <a:pt x="7855" y="15840"/>
                </a:cubicBezTo>
                <a:cubicBezTo>
                  <a:pt x="6676" y="15840"/>
                  <a:pt x="5891" y="15360"/>
                  <a:pt x="5105" y="15360"/>
                </a:cubicBezTo>
                <a:cubicBezTo>
                  <a:pt x="2356" y="16800"/>
                  <a:pt x="2356" y="16800"/>
                  <a:pt x="2356" y="16800"/>
                </a:cubicBezTo>
                <a:cubicBezTo>
                  <a:pt x="3142" y="14400"/>
                  <a:pt x="3142" y="14400"/>
                  <a:pt x="3142" y="14400"/>
                </a:cubicBezTo>
                <a:cubicBezTo>
                  <a:pt x="1178" y="12480"/>
                  <a:pt x="0" y="10560"/>
                  <a:pt x="0" y="7680"/>
                </a:cubicBezTo>
                <a:cubicBezTo>
                  <a:pt x="0" y="3360"/>
                  <a:pt x="3535" y="0"/>
                  <a:pt x="7855" y="0"/>
                </a:cubicBezTo>
                <a:cubicBezTo>
                  <a:pt x="11389" y="0"/>
                  <a:pt x="14531" y="2880"/>
                  <a:pt x="15316" y="6720"/>
                </a:cubicBezTo>
                <a:cubicBezTo>
                  <a:pt x="15316" y="6240"/>
                  <a:pt x="14924" y="6240"/>
                  <a:pt x="14531" y="6240"/>
                </a:cubicBezTo>
                <a:close/>
                <a:moveTo>
                  <a:pt x="5105" y="3840"/>
                </a:moveTo>
                <a:cubicBezTo>
                  <a:pt x="4713" y="3840"/>
                  <a:pt x="3927" y="4320"/>
                  <a:pt x="3927" y="5280"/>
                </a:cubicBezTo>
                <a:cubicBezTo>
                  <a:pt x="3927" y="5760"/>
                  <a:pt x="4713" y="6240"/>
                  <a:pt x="5105" y="6240"/>
                </a:cubicBezTo>
                <a:cubicBezTo>
                  <a:pt x="5891" y="6240"/>
                  <a:pt x="6284" y="5760"/>
                  <a:pt x="6284" y="5280"/>
                </a:cubicBezTo>
                <a:cubicBezTo>
                  <a:pt x="6284" y="4320"/>
                  <a:pt x="5891" y="3840"/>
                  <a:pt x="5105" y="3840"/>
                </a:cubicBezTo>
                <a:close/>
                <a:moveTo>
                  <a:pt x="18851" y="19200"/>
                </a:moveTo>
                <a:cubicBezTo>
                  <a:pt x="19636" y="21600"/>
                  <a:pt x="19636" y="21600"/>
                  <a:pt x="19636" y="21600"/>
                </a:cubicBezTo>
                <a:cubicBezTo>
                  <a:pt x="17280" y="20160"/>
                  <a:pt x="17280" y="20160"/>
                  <a:pt x="17280" y="20160"/>
                </a:cubicBezTo>
                <a:cubicBezTo>
                  <a:pt x="16495" y="20160"/>
                  <a:pt x="15709" y="20640"/>
                  <a:pt x="14924" y="20640"/>
                </a:cubicBezTo>
                <a:cubicBezTo>
                  <a:pt x="11389" y="20640"/>
                  <a:pt x="8640" y="17280"/>
                  <a:pt x="8640" y="13920"/>
                </a:cubicBezTo>
                <a:cubicBezTo>
                  <a:pt x="8640" y="10080"/>
                  <a:pt x="11389" y="6720"/>
                  <a:pt x="14924" y="6720"/>
                </a:cubicBezTo>
                <a:cubicBezTo>
                  <a:pt x="18458" y="6720"/>
                  <a:pt x="21600" y="10080"/>
                  <a:pt x="21600" y="13920"/>
                </a:cubicBezTo>
                <a:cubicBezTo>
                  <a:pt x="21600" y="15840"/>
                  <a:pt x="20422" y="17760"/>
                  <a:pt x="18851" y="19200"/>
                </a:cubicBezTo>
                <a:close/>
                <a:moveTo>
                  <a:pt x="10604" y="3840"/>
                </a:moveTo>
                <a:cubicBezTo>
                  <a:pt x="9818" y="3840"/>
                  <a:pt x="9425" y="4320"/>
                  <a:pt x="9425" y="5280"/>
                </a:cubicBezTo>
                <a:cubicBezTo>
                  <a:pt x="9425" y="5760"/>
                  <a:pt x="9818" y="6240"/>
                  <a:pt x="10604" y="6240"/>
                </a:cubicBezTo>
                <a:cubicBezTo>
                  <a:pt x="10996" y="6240"/>
                  <a:pt x="11389" y="5760"/>
                  <a:pt x="11389" y="5280"/>
                </a:cubicBezTo>
                <a:cubicBezTo>
                  <a:pt x="11389" y="4320"/>
                  <a:pt x="10996" y="3840"/>
                  <a:pt x="10604" y="3840"/>
                </a:cubicBezTo>
                <a:close/>
                <a:moveTo>
                  <a:pt x="12960" y="10560"/>
                </a:moveTo>
                <a:cubicBezTo>
                  <a:pt x="12567" y="10560"/>
                  <a:pt x="12175" y="11040"/>
                  <a:pt x="12175" y="11520"/>
                </a:cubicBezTo>
                <a:cubicBezTo>
                  <a:pt x="12175" y="12000"/>
                  <a:pt x="12567" y="12480"/>
                  <a:pt x="12960" y="12480"/>
                </a:cubicBezTo>
                <a:cubicBezTo>
                  <a:pt x="13745" y="12480"/>
                  <a:pt x="14138" y="12000"/>
                  <a:pt x="14138" y="11520"/>
                </a:cubicBezTo>
                <a:cubicBezTo>
                  <a:pt x="14138" y="11040"/>
                  <a:pt x="13745" y="10560"/>
                  <a:pt x="12960" y="10560"/>
                </a:cubicBezTo>
                <a:close/>
                <a:moveTo>
                  <a:pt x="17280" y="10560"/>
                </a:moveTo>
                <a:cubicBezTo>
                  <a:pt x="16887" y="10560"/>
                  <a:pt x="16495" y="11040"/>
                  <a:pt x="16495" y="11520"/>
                </a:cubicBezTo>
                <a:cubicBezTo>
                  <a:pt x="16495" y="12000"/>
                  <a:pt x="16887" y="12480"/>
                  <a:pt x="17280" y="12480"/>
                </a:cubicBezTo>
                <a:cubicBezTo>
                  <a:pt x="17673" y="12480"/>
                  <a:pt x="18065" y="12000"/>
                  <a:pt x="18065" y="11520"/>
                </a:cubicBezTo>
                <a:cubicBezTo>
                  <a:pt x="18065" y="11040"/>
                  <a:pt x="17673" y="10560"/>
                  <a:pt x="17280" y="10560"/>
                </a:cubicBezTo>
                <a:close/>
              </a:path>
            </a:pathLst>
          </a:custGeom>
          <a:solidFill>
            <a:srgbClr val="D83C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marL="0" marR="0" lvl="0" indent="0" algn="l" defTabSz="68578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78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25661" y="492134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5" name="ZoneTexte 7"/>
          <p:cNvSpPr txBox="1"/>
          <p:nvPr/>
        </p:nvSpPr>
        <p:spPr>
          <a:xfrm>
            <a:off x="611560" y="843558"/>
            <a:ext cx="7560840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b="1" dirty="0" smtClean="0"/>
              <a:t>Jeudi </a:t>
            </a:r>
            <a:r>
              <a:rPr lang="fr-FR" sz="1400" b="1" dirty="0" smtClean="0"/>
              <a:t>26 novembre de 14h à 15h30</a:t>
            </a:r>
          </a:p>
          <a:p>
            <a:r>
              <a:rPr lang="fr-FR" sz="1400" dirty="0">
                <a:solidFill>
                  <a:srgbClr val="00B0F0"/>
                </a:solidFill>
              </a:rPr>
              <a:t>Trajectoire du numérique en santé pour le médico-social : présentation et perspectives</a:t>
            </a:r>
          </a:p>
          <a:p>
            <a:endParaRPr lang="fr-FR" sz="1400" b="1" dirty="0"/>
          </a:p>
          <a:p>
            <a:r>
              <a:rPr lang="fr-FR" sz="1400" b="1" dirty="0" smtClean="0"/>
              <a:t>Mardi </a:t>
            </a:r>
            <a:r>
              <a:rPr lang="fr-FR" sz="1400" b="1" dirty="0" smtClean="0"/>
              <a:t>1</a:t>
            </a:r>
            <a:r>
              <a:rPr lang="fr-FR" sz="1400" b="1" baseline="30000" dirty="0" smtClean="0"/>
              <a:t>er</a:t>
            </a:r>
            <a:r>
              <a:rPr lang="fr-FR" sz="1400" b="1" dirty="0" smtClean="0"/>
              <a:t> décembre de </a:t>
            </a:r>
            <a:r>
              <a:rPr lang="fr-FR" sz="1400" b="1" dirty="0"/>
              <a:t>14h à 15h30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Structures : Comprendre et mettre en œuvre l’Identifiant national de santé</a:t>
            </a:r>
          </a:p>
          <a:p>
            <a:endParaRPr lang="fr-FR" sz="1400" dirty="0">
              <a:solidFill>
                <a:srgbClr val="00B0F0"/>
              </a:solidFill>
            </a:endParaRPr>
          </a:p>
          <a:p>
            <a:r>
              <a:rPr lang="fr-FR" sz="1400" b="1" dirty="0"/>
              <a:t>Mercredi 9 décembre de 14h à 15h30</a:t>
            </a:r>
          </a:p>
          <a:p>
            <a:r>
              <a:rPr lang="fr-FR" sz="1400" dirty="0">
                <a:solidFill>
                  <a:srgbClr val="00B0F0"/>
                </a:solidFill>
              </a:rPr>
              <a:t>Editeurs - Déployer l'Identifiant National de Santé chez vos </a:t>
            </a:r>
            <a:r>
              <a:rPr lang="fr-FR" sz="1400" dirty="0" smtClean="0">
                <a:solidFill>
                  <a:srgbClr val="00B0F0"/>
                </a:solidFill>
              </a:rPr>
              <a:t>clients</a:t>
            </a:r>
          </a:p>
          <a:p>
            <a:endParaRPr lang="fr-FR" sz="1400" dirty="0" smtClean="0">
              <a:solidFill>
                <a:srgbClr val="00B0F0"/>
              </a:solidFill>
            </a:endParaRPr>
          </a:p>
          <a:p>
            <a:endParaRPr lang="fr-FR" sz="1400" dirty="0">
              <a:solidFill>
                <a:srgbClr val="00B0F0"/>
              </a:solidFill>
            </a:endParaRPr>
          </a:p>
          <a:p>
            <a:r>
              <a:rPr lang="fr-FR" sz="1400" b="1" dirty="0" smtClean="0"/>
              <a:t>Inscrivez-vous sur le site de l’ANS&gt; Rubrique ANS&gt;Webinaires de l’ANS</a:t>
            </a:r>
            <a:endParaRPr lang="fr-FR" sz="1400" b="1" dirty="0" smtClean="0"/>
          </a:p>
          <a:p>
            <a:endParaRPr lang="fr-FR" sz="1400" dirty="0">
              <a:solidFill>
                <a:srgbClr val="00B0F0"/>
              </a:solidFill>
            </a:endParaRPr>
          </a:p>
          <a:p>
            <a:r>
              <a:rPr lang="fr-FR" sz="1400" dirty="0" smtClean="0">
                <a:solidFill>
                  <a:srgbClr val="00B0F0"/>
                </a:solidFill>
                <a:hlinkClick r:id="rId3"/>
              </a:rPr>
              <a:t>Revivez les webinaires sur tous les sujets de la feuille de route </a:t>
            </a:r>
            <a:r>
              <a:rPr lang="fr-FR" sz="1400" dirty="0" smtClean="0">
                <a:solidFill>
                  <a:schemeClr val="tx1"/>
                </a:solidFill>
              </a:rPr>
              <a:t>sur le site de l’ANS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0"/>
            <a:ext cx="5968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b="1" dirty="0" smtClean="0">
                <a:solidFill>
                  <a:srgbClr val="2170B8"/>
                </a:solidFill>
                <a:sym typeface="Arial"/>
              </a:rPr>
              <a:t>Les prochains webinaires qui vous concernent </a:t>
            </a:r>
            <a:endParaRPr lang="fr-FR" b="1" dirty="0">
              <a:solidFill>
                <a:srgbClr val="2170B8"/>
              </a:solidFill>
              <a:sym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3C39C2-AD0B-4BD2-A6E0-064691E3D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53" y="3075806"/>
            <a:ext cx="424807" cy="4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0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1800" dirty="0" smtClean="0"/>
              <a:t>Où retrouver les informations SI pour le médico-social ?</a:t>
            </a:r>
            <a:endParaRPr lang="fr-FR" sz="1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E7B68-C406-4B5C-B79D-A1CDE10CB85D}" type="slidenum"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ea typeface="+mn-ea"/>
              <a:cs typeface="+mn-cs"/>
              <a:sym typeface="Helvetica"/>
            </a:endParaRPr>
          </a:p>
        </p:txBody>
      </p:sp>
      <p:sp>
        <p:nvSpPr>
          <p:cNvPr id="8" name="AutoShape 17" descr="Résultat de recherche d'images pour &quot;amelip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-128"/>
              <a:cs typeface="+mn-cs"/>
              <a:sym typeface="Helvetica"/>
            </a:endParaRPr>
          </a:p>
        </p:txBody>
      </p:sp>
      <p:sp>
        <p:nvSpPr>
          <p:cNvPr id="9" name="AutoShape 19" descr="Résultat de recherche d'images pour &quot;amelip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-128"/>
              <a:cs typeface="+mn-cs"/>
              <a:sym typeface="Helvetica"/>
            </a:endParaRPr>
          </a:p>
        </p:txBody>
      </p:sp>
      <p:grpSp>
        <p:nvGrpSpPr>
          <p:cNvPr id="38" name="Group 3">
            <a:extLst>
              <a:ext uri="{FF2B5EF4-FFF2-40B4-BE49-F238E27FC236}">
                <a16:creationId xmlns:a16="http://schemas.microsoft.com/office/drawing/2014/main" id="{DF574591-53AD-4A18-833E-007D8F4974EA}"/>
              </a:ext>
            </a:extLst>
          </p:cNvPr>
          <p:cNvGrpSpPr/>
          <p:nvPr/>
        </p:nvGrpSpPr>
        <p:grpSpPr>
          <a:xfrm>
            <a:off x="3622256" y="1911463"/>
            <a:ext cx="1733682" cy="1646535"/>
            <a:chOff x="4018766" y="1431779"/>
            <a:chExt cx="4155863" cy="4119604"/>
          </a:xfrm>
          <a:noFill/>
        </p:grpSpPr>
        <p:sp>
          <p:nvSpPr>
            <p:cNvPr id="39" name="Line 109">
              <a:extLst>
                <a:ext uri="{FF2B5EF4-FFF2-40B4-BE49-F238E27FC236}">
                  <a16:creationId xmlns:a16="http://schemas.microsoft.com/office/drawing/2014/main" id="{6CC03A48-A4BE-4BF8-BF59-566F8E43E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1839" y="2975585"/>
              <a:ext cx="2789" cy="1036177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1" name="Line 110">
              <a:extLst>
                <a:ext uri="{FF2B5EF4-FFF2-40B4-BE49-F238E27FC236}">
                  <a16:creationId xmlns:a16="http://schemas.microsoft.com/office/drawing/2014/main" id="{3B2B8FCE-72C7-4C7E-9370-0AE63B0C6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6788" y="5547199"/>
              <a:ext cx="1182608" cy="2789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2" name="Line 111">
              <a:extLst>
                <a:ext uri="{FF2B5EF4-FFF2-40B4-BE49-F238E27FC236}">
                  <a16:creationId xmlns:a16="http://schemas.microsoft.com/office/drawing/2014/main" id="{A59BC51D-F2E3-4C78-8E86-12123323C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6788" y="5547199"/>
              <a:ext cx="1182608" cy="2789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E4B36F00-C36E-4B35-9280-90716038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766" y="1433174"/>
              <a:ext cx="4155863" cy="4116814"/>
            </a:xfrm>
            <a:custGeom>
              <a:avLst/>
              <a:gdLst>
                <a:gd name="T0" fmla="*/ 10228 w 11918"/>
                <a:gd name="T1" fmla="*/ 10322 h 11810"/>
                <a:gd name="T2" fmla="*/ 4268 w 11918"/>
                <a:gd name="T3" fmla="*/ 11810 h 11810"/>
                <a:gd name="T4" fmla="*/ 0 w 11918"/>
                <a:gd name="T5" fmla="*/ 7393 h 11810"/>
                <a:gd name="T6" fmla="*/ 1690 w 11918"/>
                <a:gd name="T7" fmla="*/ 1488 h 11810"/>
                <a:gd name="T8" fmla="*/ 7650 w 11918"/>
                <a:gd name="T9" fmla="*/ 0 h 11810"/>
                <a:gd name="T10" fmla="*/ 11918 w 11918"/>
                <a:gd name="T11" fmla="*/ 4417 h 11810"/>
                <a:gd name="T12" fmla="*/ 10228 w 11918"/>
                <a:gd name="T13" fmla="*/ 10322 h 1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18" h="11810">
                  <a:moveTo>
                    <a:pt x="10228" y="10322"/>
                  </a:moveTo>
                  <a:lnTo>
                    <a:pt x="4268" y="11810"/>
                  </a:lnTo>
                  <a:lnTo>
                    <a:pt x="0" y="7393"/>
                  </a:lnTo>
                  <a:lnTo>
                    <a:pt x="1690" y="1488"/>
                  </a:lnTo>
                  <a:lnTo>
                    <a:pt x="7650" y="0"/>
                  </a:lnTo>
                  <a:lnTo>
                    <a:pt x="11918" y="4417"/>
                  </a:lnTo>
                  <a:lnTo>
                    <a:pt x="10228" y="10322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490CEC86-550E-48E9-9E5F-0185C413F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766" y="1431779"/>
              <a:ext cx="4155863" cy="4119603"/>
            </a:xfrm>
            <a:custGeom>
              <a:avLst/>
              <a:gdLst>
                <a:gd name="T0" fmla="*/ 11918 w 11918"/>
                <a:gd name="T1" fmla="*/ 7399 h 11813"/>
                <a:gd name="T2" fmla="*/ 7646 w 11918"/>
                <a:gd name="T3" fmla="*/ 11813 h 11813"/>
                <a:gd name="T4" fmla="*/ 1688 w 11918"/>
                <a:gd name="T5" fmla="*/ 10321 h 11813"/>
                <a:gd name="T6" fmla="*/ 0 w 11918"/>
                <a:gd name="T7" fmla="*/ 4414 h 11813"/>
                <a:gd name="T8" fmla="*/ 4272 w 11918"/>
                <a:gd name="T9" fmla="*/ 0 h 11813"/>
                <a:gd name="T10" fmla="*/ 10230 w 11918"/>
                <a:gd name="T11" fmla="*/ 1493 h 11813"/>
                <a:gd name="T12" fmla="*/ 11918 w 11918"/>
                <a:gd name="T13" fmla="*/ 7399 h 1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18" h="11813">
                  <a:moveTo>
                    <a:pt x="11918" y="7399"/>
                  </a:moveTo>
                  <a:lnTo>
                    <a:pt x="7646" y="11813"/>
                  </a:lnTo>
                  <a:lnTo>
                    <a:pt x="1688" y="10321"/>
                  </a:lnTo>
                  <a:lnTo>
                    <a:pt x="0" y="4414"/>
                  </a:lnTo>
                  <a:lnTo>
                    <a:pt x="4272" y="0"/>
                  </a:lnTo>
                  <a:lnTo>
                    <a:pt x="10230" y="1493"/>
                  </a:lnTo>
                  <a:lnTo>
                    <a:pt x="11918" y="7399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9CBAD604-9474-45E4-AB13-EE5F73C1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325" y="1820869"/>
              <a:ext cx="1069647" cy="1059884"/>
            </a:xfrm>
            <a:custGeom>
              <a:avLst/>
              <a:gdLst>
                <a:gd name="T0" fmla="*/ 0 w 3069"/>
                <a:gd name="T1" fmla="*/ 2048 h 3041"/>
                <a:gd name="T2" fmla="*/ 3069 w 3069"/>
                <a:gd name="T3" fmla="*/ 3041 h 3041"/>
                <a:gd name="T4" fmla="*/ 1983 w 3069"/>
                <a:gd name="T5" fmla="*/ 0 h 3041"/>
                <a:gd name="T6" fmla="*/ 0 w 3069"/>
                <a:gd name="T7" fmla="*/ 2048 h 3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9" h="3041">
                  <a:moveTo>
                    <a:pt x="0" y="2048"/>
                  </a:moveTo>
                  <a:lnTo>
                    <a:pt x="3069" y="3041"/>
                  </a:lnTo>
                  <a:lnTo>
                    <a:pt x="1983" y="0"/>
                  </a:lnTo>
                  <a:lnTo>
                    <a:pt x="0" y="204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C73143C4-F23A-4D7D-8252-42F1EE81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644" y="2536291"/>
              <a:ext cx="2620425" cy="2628793"/>
            </a:xfrm>
            <a:custGeom>
              <a:avLst/>
              <a:gdLst>
                <a:gd name="T0" fmla="*/ 0 w 7518"/>
                <a:gd name="T1" fmla="*/ 7531 h 7540"/>
                <a:gd name="T2" fmla="*/ 1093 w 7518"/>
                <a:gd name="T3" fmla="*/ 997 h 7540"/>
                <a:gd name="T4" fmla="*/ 7518 w 7518"/>
                <a:gd name="T5" fmla="*/ 0 h 7540"/>
                <a:gd name="T6" fmla="*/ 6841 w 7518"/>
                <a:gd name="T7" fmla="*/ 2346 h 7540"/>
                <a:gd name="T8" fmla="*/ 5535 w 7518"/>
                <a:gd name="T9" fmla="*/ 7540 h 7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8" h="7540">
                  <a:moveTo>
                    <a:pt x="0" y="7531"/>
                  </a:moveTo>
                  <a:lnTo>
                    <a:pt x="1093" y="997"/>
                  </a:lnTo>
                  <a:lnTo>
                    <a:pt x="7518" y="0"/>
                  </a:lnTo>
                  <a:lnTo>
                    <a:pt x="6841" y="2346"/>
                  </a:lnTo>
                  <a:lnTo>
                    <a:pt x="5535" y="754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7" name="Line 116">
              <a:extLst>
                <a:ext uri="{FF2B5EF4-FFF2-40B4-BE49-F238E27FC236}">
                  <a16:creationId xmlns:a16="http://schemas.microsoft.com/office/drawing/2014/main" id="{2491C783-2EBD-4A80-8B9E-B07C8A423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987" y="3491582"/>
              <a:ext cx="1177028" cy="460212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49" name="Freeform 117">
              <a:extLst>
                <a:ext uri="{FF2B5EF4-FFF2-40B4-BE49-F238E27FC236}">
                  <a16:creationId xmlns:a16="http://schemas.microsoft.com/office/drawing/2014/main" id="{6C6AABB2-A949-41A9-8228-0F1877D35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366" y="2883543"/>
              <a:ext cx="1549384" cy="2278752"/>
            </a:xfrm>
            <a:custGeom>
              <a:avLst/>
              <a:gdLst>
                <a:gd name="T0" fmla="*/ 4442 w 4442"/>
                <a:gd name="T1" fmla="*/ 6534 h 6534"/>
                <a:gd name="T2" fmla="*/ 2220 w 4442"/>
                <a:gd name="T3" fmla="*/ 3267 h 6534"/>
                <a:gd name="T4" fmla="*/ 0 w 4442"/>
                <a:gd name="T5" fmla="*/ 0 h 6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42" h="6534">
                  <a:moveTo>
                    <a:pt x="4442" y="6534"/>
                  </a:moveTo>
                  <a:lnTo>
                    <a:pt x="2220" y="3267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0" name="Freeform 118">
              <a:extLst>
                <a:ext uri="{FF2B5EF4-FFF2-40B4-BE49-F238E27FC236}">
                  <a16:creationId xmlns:a16="http://schemas.microsoft.com/office/drawing/2014/main" id="{B8A43D73-7F63-403B-9EDC-946326B06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925" y="1579605"/>
              <a:ext cx="411403" cy="2681787"/>
            </a:xfrm>
            <a:custGeom>
              <a:avLst/>
              <a:gdLst>
                <a:gd name="T0" fmla="*/ 0 w 1180"/>
                <a:gd name="T1" fmla="*/ 7691 h 7691"/>
                <a:gd name="T2" fmla="*/ 460 w 1180"/>
                <a:gd name="T3" fmla="*/ 0 h 7691"/>
                <a:gd name="T4" fmla="*/ 1180 w 1180"/>
                <a:gd name="T5" fmla="*/ 6133 h 7691"/>
                <a:gd name="T6" fmla="*/ 0 w 1180"/>
                <a:gd name="T7" fmla="*/ 7691 h 7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0" h="7691">
                  <a:moveTo>
                    <a:pt x="0" y="7691"/>
                  </a:moveTo>
                  <a:lnTo>
                    <a:pt x="460" y="0"/>
                  </a:lnTo>
                  <a:lnTo>
                    <a:pt x="1180" y="6133"/>
                  </a:lnTo>
                  <a:lnTo>
                    <a:pt x="0" y="7691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1" name="Freeform 119">
              <a:extLst>
                <a:ext uri="{FF2B5EF4-FFF2-40B4-BE49-F238E27FC236}">
                  <a16:creationId xmlns:a16="http://schemas.microsoft.com/office/drawing/2014/main" id="{D6AE18D4-991B-47BF-B1A3-ED9212310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722" y="1953354"/>
              <a:ext cx="1824117" cy="1764150"/>
            </a:xfrm>
            <a:custGeom>
              <a:avLst/>
              <a:gdLst>
                <a:gd name="T0" fmla="*/ 3552 w 5233"/>
                <a:gd name="T1" fmla="*/ 0 h 5061"/>
                <a:gd name="T2" fmla="*/ 0 w 5233"/>
                <a:gd name="T3" fmla="*/ 5061 h 5061"/>
                <a:gd name="T4" fmla="*/ 5233 w 5233"/>
                <a:gd name="T5" fmla="*/ 2934 h 5061"/>
                <a:gd name="T6" fmla="*/ 3552 w 5233"/>
                <a:gd name="T7" fmla="*/ 0 h 5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3" h="5061">
                  <a:moveTo>
                    <a:pt x="3552" y="0"/>
                  </a:moveTo>
                  <a:lnTo>
                    <a:pt x="0" y="5061"/>
                  </a:lnTo>
                  <a:lnTo>
                    <a:pt x="5233" y="2934"/>
                  </a:lnTo>
                  <a:lnTo>
                    <a:pt x="3552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BE1E46BF-62C4-4CAB-9712-48C71C11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325" y="1431779"/>
              <a:ext cx="3730515" cy="3016487"/>
            </a:xfrm>
            <a:custGeom>
              <a:avLst/>
              <a:gdLst>
                <a:gd name="T0" fmla="*/ 3061 w 10700"/>
                <a:gd name="T1" fmla="*/ 0 h 8649"/>
                <a:gd name="T2" fmla="*/ 0 w 10700"/>
                <a:gd name="T3" fmla="*/ 8649 h 8649"/>
                <a:gd name="T4" fmla="*/ 10700 w 10700"/>
                <a:gd name="T5" fmla="*/ 7310 h 8649"/>
                <a:gd name="T6" fmla="*/ 3061 w 10700"/>
                <a:gd name="T7" fmla="*/ 0 h 8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0" h="8649">
                  <a:moveTo>
                    <a:pt x="3061" y="0"/>
                  </a:moveTo>
                  <a:lnTo>
                    <a:pt x="0" y="8649"/>
                  </a:lnTo>
                  <a:lnTo>
                    <a:pt x="10700" y="7310"/>
                  </a:lnTo>
                  <a:lnTo>
                    <a:pt x="3061" y="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3" name="Freeform 121">
              <a:extLst>
                <a:ext uri="{FF2B5EF4-FFF2-40B4-BE49-F238E27FC236}">
                  <a16:creationId xmlns:a16="http://schemas.microsoft.com/office/drawing/2014/main" id="{5C534F52-D408-42FC-B6A2-646F3FFA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766" y="2883543"/>
              <a:ext cx="1493601" cy="1126824"/>
            </a:xfrm>
            <a:custGeom>
              <a:avLst/>
              <a:gdLst>
                <a:gd name="T0" fmla="*/ 0 w 4284"/>
                <a:gd name="T1" fmla="*/ 3231 h 3231"/>
                <a:gd name="T2" fmla="*/ 4284 w 4284"/>
                <a:gd name="T3" fmla="*/ 0 h 3231"/>
                <a:gd name="T4" fmla="*/ 0 w 4284"/>
                <a:gd name="T5" fmla="*/ 251 h 3231"/>
                <a:gd name="T6" fmla="*/ 0 w 4284"/>
                <a:gd name="T7" fmla="*/ 3231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4" h="3231">
                  <a:moveTo>
                    <a:pt x="0" y="3231"/>
                  </a:moveTo>
                  <a:lnTo>
                    <a:pt x="4284" y="0"/>
                  </a:lnTo>
                  <a:lnTo>
                    <a:pt x="0" y="251"/>
                  </a:lnTo>
                  <a:lnTo>
                    <a:pt x="0" y="3231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4" name="Freeform 122">
              <a:extLst>
                <a:ext uri="{FF2B5EF4-FFF2-40B4-BE49-F238E27FC236}">
                  <a16:creationId xmlns:a16="http://schemas.microsoft.com/office/drawing/2014/main" id="{D6A3F9E3-53A1-45A8-8FB8-608BB21A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281" y="4085675"/>
              <a:ext cx="2725019" cy="945528"/>
            </a:xfrm>
            <a:custGeom>
              <a:avLst/>
              <a:gdLst>
                <a:gd name="T0" fmla="*/ 0 w 7817"/>
                <a:gd name="T1" fmla="*/ 2709 h 2709"/>
                <a:gd name="T2" fmla="*/ 981 w 7817"/>
                <a:gd name="T3" fmla="*/ 2382 h 2709"/>
                <a:gd name="T4" fmla="*/ 4657 w 7817"/>
                <a:gd name="T5" fmla="*/ 1143 h 2709"/>
                <a:gd name="T6" fmla="*/ 6032 w 7817"/>
                <a:gd name="T7" fmla="*/ 670 h 2709"/>
                <a:gd name="T8" fmla="*/ 7128 w 7817"/>
                <a:gd name="T9" fmla="*/ 281 h 2709"/>
                <a:gd name="T10" fmla="*/ 7638 w 7817"/>
                <a:gd name="T11" fmla="*/ 88 h 2709"/>
                <a:gd name="T12" fmla="*/ 7772 w 7817"/>
                <a:gd name="T13" fmla="*/ 30 h 2709"/>
                <a:gd name="T14" fmla="*/ 7814 w 7817"/>
                <a:gd name="T15" fmla="*/ 5 h 2709"/>
                <a:gd name="T16" fmla="*/ 7817 w 7817"/>
                <a:gd name="T17" fmla="*/ 0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7" h="2709">
                  <a:moveTo>
                    <a:pt x="0" y="2709"/>
                  </a:moveTo>
                  <a:lnTo>
                    <a:pt x="981" y="2382"/>
                  </a:lnTo>
                  <a:lnTo>
                    <a:pt x="4657" y="1143"/>
                  </a:lnTo>
                  <a:lnTo>
                    <a:pt x="6032" y="670"/>
                  </a:lnTo>
                  <a:lnTo>
                    <a:pt x="7128" y="281"/>
                  </a:lnTo>
                  <a:lnTo>
                    <a:pt x="7638" y="88"/>
                  </a:lnTo>
                  <a:lnTo>
                    <a:pt x="7772" y="30"/>
                  </a:lnTo>
                  <a:lnTo>
                    <a:pt x="7814" y="5"/>
                  </a:lnTo>
                  <a:lnTo>
                    <a:pt x="7817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5" name="Freeform 123">
              <a:extLst>
                <a:ext uri="{FF2B5EF4-FFF2-40B4-BE49-F238E27FC236}">
                  <a16:creationId xmlns:a16="http://schemas.microsoft.com/office/drawing/2014/main" id="{E2914FAB-C16F-4110-B561-431240D8B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766" y="1431779"/>
              <a:ext cx="2077931" cy="3971777"/>
            </a:xfrm>
            <a:custGeom>
              <a:avLst/>
              <a:gdLst>
                <a:gd name="T0" fmla="*/ 0 w 5960"/>
                <a:gd name="T1" fmla="*/ 4414 h 11390"/>
                <a:gd name="T2" fmla="*/ 1690 w 5960"/>
                <a:gd name="T3" fmla="*/ 1489 h 11390"/>
                <a:gd name="T4" fmla="*/ 4272 w 5960"/>
                <a:gd name="T5" fmla="*/ 0 h 11390"/>
                <a:gd name="T6" fmla="*/ 4489 w 5960"/>
                <a:gd name="T7" fmla="*/ 1437 h 11390"/>
                <a:gd name="T8" fmla="*/ 5450 w 5960"/>
                <a:gd name="T9" fmla="*/ 7878 h 11390"/>
                <a:gd name="T10" fmla="*/ 5822 w 5960"/>
                <a:gd name="T11" fmla="*/ 10406 h 11390"/>
                <a:gd name="T12" fmla="*/ 5953 w 5960"/>
                <a:gd name="T13" fmla="*/ 11319 h 11390"/>
                <a:gd name="T14" fmla="*/ 5960 w 5960"/>
                <a:gd name="T15" fmla="*/ 11390 h 1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60" h="11390">
                  <a:moveTo>
                    <a:pt x="0" y="4414"/>
                  </a:moveTo>
                  <a:lnTo>
                    <a:pt x="1690" y="1489"/>
                  </a:lnTo>
                  <a:lnTo>
                    <a:pt x="4272" y="0"/>
                  </a:lnTo>
                  <a:lnTo>
                    <a:pt x="4489" y="1437"/>
                  </a:lnTo>
                  <a:lnTo>
                    <a:pt x="5450" y="7878"/>
                  </a:lnTo>
                  <a:lnTo>
                    <a:pt x="5822" y="10406"/>
                  </a:lnTo>
                  <a:lnTo>
                    <a:pt x="5953" y="11319"/>
                  </a:lnTo>
                  <a:lnTo>
                    <a:pt x="5960" y="1139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6" name="Line 124">
              <a:extLst>
                <a:ext uri="{FF2B5EF4-FFF2-40B4-BE49-F238E27FC236}">
                  <a16:creationId xmlns:a16="http://schemas.microsoft.com/office/drawing/2014/main" id="{C4B0D150-AB22-4448-9DC7-4E2AB4CCE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47722" y="3717504"/>
              <a:ext cx="1236997" cy="1313699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7" name="Freeform 125">
              <a:extLst>
                <a:ext uri="{FF2B5EF4-FFF2-40B4-BE49-F238E27FC236}">
                  <a16:creationId xmlns:a16="http://schemas.microsoft.com/office/drawing/2014/main" id="{978587C5-6160-4E5A-9248-ED09969C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321" y="1433175"/>
              <a:ext cx="2245280" cy="3970387"/>
            </a:xfrm>
            <a:custGeom>
              <a:avLst/>
              <a:gdLst>
                <a:gd name="T0" fmla="*/ 0 w 6439"/>
                <a:gd name="T1" fmla="*/ 8648 h 11389"/>
                <a:gd name="T2" fmla="*/ 111 w 6439"/>
                <a:gd name="T3" fmla="*/ 8591 h 11389"/>
                <a:gd name="T4" fmla="*/ 846 w 6439"/>
                <a:gd name="T5" fmla="*/ 8180 h 11389"/>
                <a:gd name="T6" fmla="*/ 2256 w 6439"/>
                <a:gd name="T7" fmla="*/ 7376 h 11389"/>
                <a:gd name="T8" fmla="*/ 2565 w 6439"/>
                <a:gd name="T9" fmla="*/ 7200 h 11389"/>
                <a:gd name="T10" fmla="*/ 4749 w 6439"/>
                <a:gd name="T11" fmla="*/ 11389 h 11389"/>
                <a:gd name="T12" fmla="*/ 6439 w 6439"/>
                <a:gd name="T13" fmla="*/ 0 h 11389"/>
                <a:gd name="T14" fmla="*/ 3069 w 6439"/>
                <a:gd name="T15" fmla="*/ 4154 h 11389"/>
                <a:gd name="T16" fmla="*/ 0 w 6439"/>
                <a:gd name="T17" fmla="*/ 3161 h 1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39" h="11389">
                  <a:moveTo>
                    <a:pt x="0" y="8648"/>
                  </a:moveTo>
                  <a:lnTo>
                    <a:pt x="111" y="8591"/>
                  </a:lnTo>
                  <a:lnTo>
                    <a:pt x="846" y="8180"/>
                  </a:lnTo>
                  <a:lnTo>
                    <a:pt x="2256" y="7376"/>
                  </a:lnTo>
                  <a:lnTo>
                    <a:pt x="2565" y="7200"/>
                  </a:lnTo>
                  <a:lnTo>
                    <a:pt x="4749" y="11389"/>
                  </a:lnTo>
                  <a:lnTo>
                    <a:pt x="6439" y="0"/>
                  </a:lnTo>
                  <a:lnTo>
                    <a:pt x="3069" y="4154"/>
                  </a:lnTo>
                  <a:lnTo>
                    <a:pt x="0" y="316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8" name="Freeform 126">
              <a:extLst>
                <a:ext uri="{FF2B5EF4-FFF2-40B4-BE49-F238E27FC236}">
                  <a16:creationId xmlns:a16="http://schemas.microsoft.com/office/drawing/2014/main" id="{885A6702-0746-4652-A6AD-8E565758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676" y="1951960"/>
              <a:ext cx="1733469" cy="1768333"/>
            </a:xfrm>
            <a:custGeom>
              <a:avLst/>
              <a:gdLst>
                <a:gd name="T0" fmla="*/ 4973 w 4973"/>
                <a:gd name="T1" fmla="*/ 5073 h 5073"/>
                <a:gd name="T2" fmla="*/ 272 w 4973"/>
                <a:gd name="T3" fmla="*/ 5038 h 5073"/>
                <a:gd name="T4" fmla="*/ 0 w 4973"/>
                <a:gd name="T5" fmla="*/ 0 h 5073"/>
                <a:gd name="T6" fmla="*/ 3110 w 4973"/>
                <a:gd name="T7" fmla="*/ 2027 h 5073"/>
                <a:gd name="T8" fmla="*/ 4973 w 4973"/>
                <a:gd name="T9" fmla="*/ 5073 h 5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3" h="5073">
                  <a:moveTo>
                    <a:pt x="4973" y="5073"/>
                  </a:moveTo>
                  <a:lnTo>
                    <a:pt x="272" y="5038"/>
                  </a:lnTo>
                  <a:lnTo>
                    <a:pt x="0" y="0"/>
                  </a:lnTo>
                  <a:lnTo>
                    <a:pt x="3110" y="2027"/>
                  </a:lnTo>
                  <a:lnTo>
                    <a:pt x="4973" y="5073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59" name="Freeform 127">
              <a:extLst>
                <a:ext uri="{FF2B5EF4-FFF2-40B4-BE49-F238E27FC236}">
                  <a16:creationId xmlns:a16="http://schemas.microsoft.com/office/drawing/2014/main" id="{CE85CF02-6EC1-44DA-BC7C-A957BE1D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366" y="1432823"/>
              <a:ext cx="2073748" cy="986323"/>
            </a:xfrm>
            <a:custGeom>
              <a:avLst/>
              <a:gdLst>
                <a:gd name="T0" fmla="*/ 0 w 5946"/>
                <a:gd name="T1" fmla="*/ 0 h 2912"/>
                <a:gd name="T2" fmla="*/ 3366 w 5946"/>
                <a:gd name="T3" fmla="*/ 83 h 2912"/>
                <a:gd name="T4" fmla="*/ 5946 w 5946"/>
                <a:gd name="T5" fmla="*/ 1575 h 2912"/>
                <a:gd name="T6" fmla="*/ 2946 w 5946"/>
                <a:gd name="T7" fmla="*/ 2912 h 2912"/>
                <a:gd name="connsiteX0" fmla="*/ 0 w 10000"/>
                <a:gd name="connsiteY0" fmla="*/ 59 h 9715"/>
                <a:gd name="connsiteX1" fmla="*/ 5661 w 10000"/>
                <a:gd name="connsiteY1" fmla="*/ 0 h 9715"/>
                <a:gd name="connsiteX2" fmla="*/ 10000 w 10000"/>
                <a:gd name="connsiteY2" fmla="*/ 5124 h 9715"/>
                <a:gd name="connsiteX3" fmla="*/ 4955 w 10000"/>
                <a:gd name="connsiteY3" fmla="*/ 9715 h 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715">
                  <a:moveTo>
                    <a:pt x="0" y="59"/>
                  </a:moveTo>
                  <a:lnTo>
                    <a:pt x="5661" y="0"/>
                  </a:lnTo>
                  <a:lnTo>
                    <a:pt x="10000" y="5124"/>
                  </a:lnTo>
                  <a:lnTo>
                    <a:pt x="4955" y="971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0" name="Line 128">
              <a:extLst>
                <a:ext uri="{FF2B5EF4-FFF2-40B4-BE49-F238E27FC236}">
                  <a16:creationId xmlns:a16="http://schemas.microsoft.com/office/drawing/2014/main" id="{8C447BE7-4174-4610-8375-8D6EE7D2E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4719" y="3981080"/>
              <a:ext cx="587121" cy="1050123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1" name="Line 129">
              <a:extLst>
                <a:ext uri="{FF2B5EF4-FFF2-40B4-BE49-F238E27FC236}">
                  <a16:creationId xmlns:a16="http://schemas.microsoft.com/office/drawing/2014/main" id="{216F9060-0AF0-4C09-B119-9441B78F9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5212" y="5027019"/>
              <a:ext cx="902297" cy="524364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2" name="Line 130">
              <a:extLst>
                <a:ext uri="{FF2B5EF4-FFF2-40B4-BE49-F238E27FC236}">
                  <a16:creationId xmlns:a16="http://schemas.microsoft.com/office/drawing/2014/main" id="{2E61F11B-2C41-4116-BC35-31EA789B0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7281" y="5033992"/>
              <a:ext cx="899508" cy="515996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3" name="Line 131">
              <a:extLst>
                <a:ext uri="{FF2B5EF4-FFF2-40B4-BE49-F238E27FC236}">
                  <a16:creationId xmlns:a16="http://schemas.microsoft.com/office/drawing/2014/main" id="{F5604C4A-FB84-40A3-AF56-ED3D5987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950" y="4013156"/>
              <a:ext cx="584331" cy="1040360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4" name="Line 116">
              <a:extLst>
                <a:ext uri="{FF2B5EF4-FFF2-40B4-BE49-F238E27FC236}">
                  <a16:creationId xmlns:a16="http://schemas.microsoft.com/office/drawing/2014/main" id="{52A954B3-C279-4BE2-9577-80CDED8C8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5015" y="3951793"/>
              <a:ext cx="583836" cy="309599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</p:grpSp>
      <p:grpSp>
        <p:nvGrpSpPr>
          <p:cNvPr id="65" name="Group 168">
            <a:extLst>
              <a:ext uri="{FF2B5EF4-FFF2-40B4-BE49-F238E27FC236}">
                <a16:creationId xmlns:a16="http://schemas.microsoft.com/office/drawing/2014/main" id="{A7BD1647-8871-4FBE-AF41-4F561133F6D3}"/>
              </a:ext>
            </a:extLst>
          </p:cNvPr>
          <p:cNvGrpSpPr/>
          <p:nvPr/>
        </p:nvGrpSpPr>
        <p:grpSpPr>
          <a:xfrm>
            <a:off x="3666443" y="1986328"/>
            <a:ext cx="1597823" cy="1474455"/>
            <a:chOff x="3974139" y="1360656"/>
            <a:chExt cx="4243722" cy="4234656"/>
          </a:xfrm>
          <a:noFill/>
        </p:grpSpPr>
        <p:sp>
          <p:nvSpPr>
            <p:cNvPr id="66" name="Freeform 133">
              <a:extLst>
                <a:ext uri="{FF2B5EF4-FFF2-40B4-BE49-F238E27FC236}">
                  <a16:creationId xmlns:a16="http://schemas.microsoft.com/office/drawing/2014/main" id="{D0FD093D-2513-44AB-9EF1-61DD1320E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336" y="3307496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4 h 272"/>
                <a:gd name="T4" fmla="*/ 250 w 272"/>
                <a:gd name="T5" fmla="*/ 213 h 272"/>
                <a:gd name="T6" fmla="*/ 213 w 272"/>
                <a:gd name="T7" fmla="*/ 249 h 272"/>
                <a:gd name="T8" fmla="*/ 165 w 272"/>
                <a:gd name="T9" fmla="*/ 270 h 272"/>
                <a:gd name="T10" fmla="*/ 136 w 272"/>
                <a:gd name="T11" fmla="*/ 272 h 272"/>
                <a:gd name="T12" fmla="*/ 109 w 272"/>
                <a:gd name="T13" fmla="*/ 270 h 272"/>
                <a:gd name="T14" fmla="*/ 60 w 272"/>
                <a:gd name="T15" fmla="*/ 249 h 272"/>
                <a:gd name="T16" fmla="*/ 24 w 272"/>
                <a:gd name="T17" fmla="*/ 213 h 272"/>
                <a:gd name="T18" fmla="*/ 3 w 272"/>
                <a:gd name="T19" fmla="*/ 164 h 272"/>
                <a:gd name="T20" fmla="*/ 0 w 272"/>
                <a:gd name="T21" fmla="*/ 136 h 272"/>
                <a:gd name="T22" fmla="*/ 3 w 272"/>
                <a:gd name="T23" fmla="*/ 108 h 272"/>
                <a:gd name="T24" fmla="*/ 24 w 272"/>
                <a:gd name="T25" fmla="*/ 60 h 272"/>
                <a:gd name="T26" fmla="*/ 60 w 272"/>
                <a:gd name="T27" fmla="*/ 22 h 272"/>
                <a:gd name="T28" fmla="*/ 109 w 272"/>
                <a:gd name="T29" fmla="*/ 2 h 272"/>
                <a:gd name="T30" fmla="*/ 136 w 272"/>
                <a:gd name="T31" fmla="*/ 0 h 272"/>
                <a:gd name="T32" fmla="*/ 165 w 272"/>
                <a:gd name="T33" fmla="*/ 2 h 272"/>
                <a:gd name="T34" fmla="*/ 213 w 272"/>
                <a:gd name="T35" fmla="*/ 22 h 272"/>
                <a:gd name="T36" fmla="*/ 250 w 272"/>
                <a:gd name="T37" fmla="*/ 60 h 272"/>
                <a:gd name="T38" fmla="*/ 271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4" y="213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60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2"/>
                  </a:lnTo>
                  <a:lnTo>
                    <a:pt x="250" y="60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7" name="Freeform 134">
              <a:extLst>
                <a:ext uri="{FF2B5EF4-FFF2-40B4-BE49-F238E27FC236}">
                  <a16:creationId xmlns:a16="http://schemas.microsoft.com/office/drawing/2014/main" id="{626A108F-7EFA-47AA-BDAB-23B58617D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029" y="2926774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3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3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8" name="Freeform 136">
              <a:extLst>
                <a:ext uri="{FF2B5EF4-FFF2-40B4-BE49-F238E27FC236}">
                  <a16:creationId xmlns:a16="http://schemas.microsoft.com/office/drawing/2014/main" id="{6179B9D3-9061-4493-9947-EA08AB28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600" y="2501426"/>
              <a:ext cx="65546" cy="65546"/>
            </a:xfrm>
            <a:custGeom>
              <a:avLst/>
              <a:gdLst>
                <a:gd name="T0" fmla="*/ 188 w 188"/>
                <a:gd name="T1" fmla="*/ 93 h 188"/>
                <a:gd name="T2" fmla="*/ 187 w 188"/>
                <a:gd name="T3" fmla="*/ 113 h 188"/>
                <a:gd name="T4" fmla="*/ 173 w 188"/>
                <a:gd name="T5" fmla="*/ 146 h 188"/>
                <a:gd name="T6" fmla="*/ 147 w 188"/>
                <a:gd name="T7" fmla="*/ 172 h 188"/>
                <a:gd name="T8" fmla="*/ 113 w 188"/>
                <a:gd name="T9" fmla="*/ 187 h 188"/>
                <a:gd name="T10" fmla="*/ 94 w 188"/>
                <a:gd name="T11" fmla="*/ 188 h 188"/>
                <a:gd name="T12" fmla="*/ 74 w 188"/>
                <a:gd name="T13" fmla="*/ 187 h 188"/>
                <a:gd name="T14" fmla="*/ 41 w 188"/>
                <a:gd name="T15" fmla="*/ 172 h 188"/>
                <a:gd name="T16" fmla="*/ 16 w 188"/>
                <a:gd name="T17" fmla="*/ 146 h 188"/>
                <a:gd name="T18" fmla="*/ 2 w 188"/>
                <a:gd name="T19" fmla="*/ 113 h 188"/>
                <a:gd name="T20" fmla="*/ 0 w 188"/>
                <a:gd name="T21" fmla="*/ 93 h 188"/>
                <a:gd name="T22" fmla="*/ 2 w 188"/>
                <a:gd name="T23" fmla="*/ 75 h 188"/>
                <a:gd name="T24" fmla="*/ 16 w 188"/>
                <a:gd name="T25" fmla="*/ 40 h 188"/>
                <a:gd name="T26" fmla="*/ 41 w 188"/>
                <a:gd name="T27" fmla="*/ 16 h 188"/>
                <a:gd name="T28" fmla="*/ 74 w 188"/>
                <a:gd name="T29" fmla="*/ 1 h 188"/>
                <a:gd name="T30" fmla="*/ 94 w 188"/>
                <a:gd name="T31" fmla="*/ 0 h 188"/>
                <a:gd name="T32" fmla="*/ 113 w 188"/>
                <a:gd name="T33" fmla="*/ 1 h 188"/>
                <a:gd name="T34" fmla="*/ 147 w 188"/>
                <a:gd name="T35" fmla="*/ 16 h 188"/>
                <a:gd name="T36" fmla="*/ 173 w 188"/>
                <a:gd name="T37" fmla="*/ 40 h 188"/>
                <a:gd name="T38" fmla="*/ 187 w 188"/>
                <a:gd name="T39" fmla="*/ 75 h 188"/>
                <a:gd name="T40" fmla="*/ 188 w 188"/>
                <a:gd name="T41" fmla="*/ 9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3"/>
                  </a:moveTo>
                  <a:lnTo>
                    <a:pt x="187" y="113"/>
                  </a:lnTo>
                  <a:lnTo>
                    <a:pt x="173" y="146"/>
                  </a:lnTo>
                  <a:lnTo>
                    <a:pt x="147" y="172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2" y="113"/>
                  </a:lnTo>
                  <a:lnTo>
                    <a:pt x="0" y="93"/>
                  </a:lnTo>
                  <a:lnTo>
                    <a:pt x="2" y="75"/>
                  </a:lnTo>
                  <a:lnTo>
                    <a:pt x="16" y="40"/>
                  </a:lnTo>
                  <a:lnTo>
                    <a:pt x="41" y="16"/>
                  </a:lnTo>
                  <a:lnTo>
                    <a:pt x="74" y="1"/>
                  </a:lnTo>
                  <a:lnTo>
                    <a:pt x="94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0"/>
                  </a:lnTo>
                  <a:lnTo>
                    <a:pt x="187" y="75"/>
                  </a:lnTo>
                  <a:lnTo>
                    <a:pt x="188" y="93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69" name="Freeform 137">
              <a:extLst>
                <a:ext uri="{FF2B5EF4-FFF2-40B4-BE49-F238E27FC236}">
                  <a16:creationId xmlns:a16="http://schemas.microsoft.com/office/drawing/2014/main" id="{0D55AD77-2450-4038-90B9-27AF65BC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652" y="2024478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0 w 273"/>
                <a:gd name="T3" fmla="*/ 163 h 272"/>
                <a:gd name="T4" fmla="*/ 249 w 273"/>
                <a:gd name="T5" fmla="*/ 212 h 272"/>
                <a:gd name="T6" fmla="*/ 213 w 273"/>
                <a:gd name="T7" fmla="*/ 248 h 272"/>
                <a:gd name="T8" fmla="*/ 164 w 273"/>
                <a:gd name="T9" fmla="*/ 269 h 272"/>
                <a:gd name="T10" fmla="*/ 137 w 273"/>
                <a:gd name="T11" fmla="*/ 272 h 272"/>
                <a:gd name="T12" fmla="*/ 108 w 273"/>
                <a:gd name="T13" fmla="*/ 269 h 272"/>
                <a:gd name="T14" fmla="*/ 60 w 273"/>
                <a:gd name="T15" fmla="*/ 248 h 272"/>
                <a:gd name="T16" fmla="*/ 22 w 273"/>
                <a:gd name="T17" fmla="*/ 212 h 272"/>
                <a:gd name="T18" fmla="*/ 2 w 273"/>
                <a:gd name="T19" fmla="*/ 163 h 272"/>
                <a:gd name="T20" fmla="*/ 0 w 273"/>
                <a:gd name="T21" fmla="*/ 136 h 272"/>
                <a:gd name="T22" fmla="*/ 2 w 273"/>
                <a:gd name="T23" fmla="*/ 108 h 272"/>
                <a:gd name="T24" fmla="*/ 22 w 273"/>
                <a:gd name="T25" fmla="*/ 59 h 272"/>
                <a:gd name="T26" fmla="*/ 60 w 273"/>
                <a:gd name="T27" fmla="*/ 22 h 272"/>
                <a:gd name="T28" fmla="*/ 108 w 273"/>
                <a:gd name="T29" fmla="*/ 1 h 272"/>
                <a:gd name="T30" fmla="*/ 137 w 273"/>
                <a:gd name="T31" fmla="*/ 0 h 272"/>
                <a:gd name="T32" fmla="*/ 164 w 273"/>
                <a:gd name="T33" fmla="*/ 1 h 272"/>
                <a:gd name="T34" fmla="*/ 213 w 273"/>
                <a:gd name="T35" fmla="*/ 22 h 272"/>
                <a:gd name="T36" fmla="*/ 249 w 273"/>
                <a:gd name="T37" fmla="*/ 59 h 272"/>
                <a:gd name="T38" fmla="*/ 270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0" name="Freeform 138">
              <a:extLst>
                <a:ext uri="{FF2B5EF4-FFF2-40B4-BE49-F238E27FC236}">
                  <a16:creationId xmlns:a16="http://schemas.microsoft.com/office/drawing/2014/main" id="{6EE72D10-11BE-4282-8D07-BC1523D36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729" y="511208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50 w 272"/>
                <a:gd name="T5" fmla="*/ 212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60 w 272"/>
                <a:gd name="T15" fmla="*/ 250 h 272"/>
                <a:gd name="T16" fmla="*/ 22 w 272"/>
                <a:gd name="T17" fmla="*/ 212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59 h 272"/>
                <a:gd name="T26" fmla="*/ 60 w 272"/>
                <a:gd name="T27" fmla="*/ 23 h 272"/>
                <a:gd name="T28" fmla="*/ 109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3 h 272"/>
                <a:gd name="T36" fmla="*/ 250 w 272"/>
                <a:gd name="T37" fmla="*/ 59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2" y="212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1" name="Freeform 139">
              <a:extLst>
                <a:ext uri="{FF2B5EF4-FFF2-40B4-BE49-F238E27FC236}">
                  <a16:creationId xmlns:a16="http://schemas.microsoft.com/office/drawing/2014/main" id="{8C461997-F5F7-415A-8268-9DF1CC52E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514" y="4983787"/>
              <a:ext cx="94832" cy="94832"/>
            </a:xfrm>
            <a:custGeom>
              <a:avLst/>
              <a:gdLst>
                <a:gd name="T0" fmla="*/ 271 w 271"/>
                <a:gd name="T1" fmla="*/ 136 h 272"/>
                <a:gd name="T2" fmla="*/ 269 w 271"/>
                <a:gd name="T3" fmla="*/ 165 h 272"/>
                <a:gd name="T4" fmla="*/ 249 w 271"/>
                <a:gd name="T5" fmla="*/ 213 h 272"/>
                <a:gd name="T6" fmla="*/ 212 w 271"/>
                <a:gd name="T7" fmla="*/ 250 h 272"/>
                <a:gd name="T8" fmla="*/ 163 w 271"/>
                <a:gd name="T9" fmla="*/ 271 h 272"/>
                <a:gd name="T10" fmla="*/ 136 w 271"/>
                <a:gd name="T11" fmla="*/ 272 h 272"/>
                <a:gd name="T12" fmla="*/ 107 w 271"/>
                <a:gd name="T13" fmla="*/ 271 h 272"/>
                <a:gd name="T14" fmla="*/ 58 w 271"/>
                <a:gd name="T15" fmla="*/ 250 h 272"/>
                <a:gd name="T16" fmla="*/ 22 w 271"/>
                <a:gd name="T17" fmla="*/ 213 h 272"/>
                <a:gd name="T18" fmla="*/ 1 w 271"/>
                <a:gd name="T19" fmla="*/ 165 h 272"/>
                <a:gd name="T20" fmla="*/ 0 w 271"/>
                <a:gd name="T21" fmla="*/ 136 h 272"/>
                <a:gd name="T22" fmla="*/ 1 w 271"/>
                <a:gd name="T23" fmla="*/ 109 h 272"/>
                <a:gd name="T24" fmla="*/ 22 w 271"/>
                <a:gd name="T25" fmla="*/ 60 h 272"/>
                <a:gd name="T26" fmla="*/ 58 w 271"/>
                <a:gd name="T27" fmla="*/ 24 h 272"/>
                <a:gd name="T28" fmla="*/ 107 w 271"/>
                <a:gd name="T29" fmla="*/ 3 h 272"/>
                <a:gd name="T30" fmla="*/ 136 w 271"/>
                <a:gd name="T31" fmla="*/ 0 h 272"/>
                <a:gd name="T32" fmla="*/ 163 w 271"/>
                <a:gd name="T33" fmla="*/ 3 h 272"/>
                <a:gd name="T34" fmla="*/ 212 w 271"/>
                <a:gd name="T35" fmla="*/ 24 h 272"/>
                <a:gd name="T36" fmla="*/ 249 w 271"/>
                <a:gd name="T37" fmla="*/ 60 h 272"/>
                <a:gd name="T38" fmla="*/ 269 w 271"/>
                <a:gd name="T39" fmla="*/ 109 h 272"/>
                <a:gd name="T40" fmla="*/ 271 w 271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2">
                  <a:moveTo>
                    <a:pt x="271" y="136"/>
                  </a:moveTo>
                  <a:lnTo>
                    <a:pt x="269" y="165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8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8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1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2" name="Freeform 140">
              <a:extLst>
                <a:ext uri="{FF2B5EF4-FFF2-40B4-BE49-F238E27FC236}">
                  <a16:creationId xmlns:a16="http://schemas.microsoft.com/office/drawing/2014/main" id="{9B7315FE-6DFF-4400-BC6B-BE37D949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400" y="3445560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69 w 272"/>
                <a:gd name="T3" fmla="*/ 164 h 272"/>
                <a:gd name="T4" fmla="*/ 248 w 272"/>
                <a:gd name="T5" fmla="*/ 213 h 272"/>
                <a:gd name="T6" fmla="*/ 212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7 w 272"/>
                <a:gd name="T13" fmla="*/ 271 h 272"/>
                <a:gd name="T14" fmla="*/ 59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59 w 272"/>
                <a:gd name="T27" fmla="*/ 24 h 272"/>
                <a:gd name="T28" fmla="*/ 107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2 w 272"/>
                <a:gd name="T35" fmla="*/ 24 h 272"/>
                <a:gd name="T36" fmla="*/ 248 w 272"/>
                <a:gd name="T37" fmla="*/ 60 h 272"/>
                <a:gd name="T38" fmla="*/ 269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69" y="164"/>
                  </a:lnTo>
                  <a:lnTo>
                    <a:pt x="248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9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9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8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3" name="Freeform 141">
              <a:extLst>
                <a:ext uri="{FF2B5EF4-FFF2-40B4-BE49-F238E27FC236}">
                  <a16:creationId xmlns:a16="http://schemas.microsoft.com/office/drawing/2014/main" id="{E8C33C15-11BC-47DE-918B-D56B0289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318" y="2731532"/>
              <a:ext cx="65546" cy="65546"/>
            </a:xfrm>
            <a:custGeom>
              <a:avLst/>
              <a:gdLst>
                <a:gd name="T0" fmla="*/ 188 w 188"/>
                <a:gd name="T1" fmla="*/ 95 h 189"/>
                <a:gd name="T2" fmla="*/ 187 w 188"/>
                <a:gd name="T3" fmla="*/ 114 h 189"/>
                <a:gd name="T4" fmla="*/ 173 w 188"/>
                <a:gd name="T5" fmla="*/ 148 h 189"/>
                <a:gd name="T6" fmla="*/ 147 w 188"/>
                <a:gd name="T7" fmla="*/ 174 h 189"/>
                <a:gd name="T8" fmla="*/ 113 w 188"/>
                <a:gd name="T9" fmla="*/ 188 h 189"/>
                <a:gd name="T10" fmla="*/ 95 w 188"/>
                <a:gd name="T11" fmla="*/ 189 h 189"/>
                <a:gd name="T12" fmla="*/ 75 w 188"/>
                <a:gd name="T13" fmla="*/ 188 h 189"/>
                <a:gd name="T14" fmla="*/ 42 w 188"/>
                <a:gd name="T15" fmla="*/ 174 h 189"/>
                <a:gd name="T16" fmla="*/ 16 w 188"/>
                <a:gd name="T17" fmla="*/ 148 h 189"/>
                <a:gd name="T18" fmla="*/ 2 w 188"/>
                <a:gd name="T19" fmla="*/ 114 h 189"/>
                <a:gd name="T20" fmla="*/ 0 w 188"/>
                <a:gd name="T21" fmla="*/ 95 h 189"/>
                <a:gd name="T22" fmla="*/ 2 w 188"/>
                <a:gd name="T23" fmla="*/ 75 h 189"/>
                <a:gd name="T24" fmla="*/ 16 w 188"/>
                <a:gd name="T25" fmla="*/ 41 h 189"/>
                <a:gd name="T26" fmla="*/ 42 w 188"/>
                <a:gd name="T27" fmla="*/ 16 h 189"/>
                <a:gd name="T28" fmla="*/ 75 w 188"/>
                <a:gd name="T29" fmla="*/ 1 h 189"/>
                <a:gd name="T30" fmla="*/ 95 w 188"/>
                <a:gd name="T31" fmla="*/ 0 h 189"/>
                <a:gd name="T32" fmla="*/ 113 w 188"/>
                <a:gd name="T33" fmla="*/ 1 h 189"/>
                <a:gd name="T34" fmla="*/ 147 w 188"/>
                <a:gd name="T35" fmla="*/ 16 h 189"/>
                <a:gd name="T36" fmla="*/ 173 w 188"/>
                <a:gd name="T37" fmla="*/ 41 h 189"/>
                <a:gd name="T38" fmla="*/ 187 w 188"/>
                <a:gd name="T39" fmla="*/ 75 h 189"/>
                <a:gd name="T40" fmla="*/ 188 w 188"/>
                <a:gd name="T4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9">
                  <a:moveTo>
                    <a:pt x="188" y="95"/>
                  </a:moveTo>
                  <a:lnTo>
                    <a:pt x="187" y="114"/>
                  </a:lnTo>
                  <a:lnTo>
                    <a:pt x="173" y="148"/>
                  </a:lnTo>
                  <a:lnTo>
                    <a:pt x="147" y="174"/>
                  </a:lnTo>
                  <a:lnTo>
                    <a:pt x="113" y="188"/>
                  </a:lnTo>
                  <a:lnTo>
                    <a:pt x="95" y="189"/>
                  </a:lnTo>
                  <a:lnTo>
                    <a:pt x="75" y="188"/>
                  </a:lnTo>
                  <a:lnTo>
                    <a:pt x="42" y="174"/>
                  </a:lnTo>
                  <a:lnTo>
                    <a:pt x="16" y="148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6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4" name="Freeform 142">
              <a:extLst>
                <a:ext uri="{FF2B5EF4-FFF2-40B4-BE49-F238E27FC236}">
                  <a16:creationId xmlns:a16="http://schemas.microsoft.com/office/drawing/2014/main" id="{B8B4382D-014A-472F-92FF-9D198FBEB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262" y="2698062"/>
              <a:ext cx="66940" cy="66940"/>
            </a:xfrm>
            <a:custGeom>
              <a:avLst/>
              <a:gdLst>
                <a:gd name="T0" fmla="*/ 189 w 189"/>
                <a:gd name="T1" fmla="*/ 95 h 190"/>
                <a:gd name="T2" fmla="*/ 188 w 189"/>
                <a:gd name="T3" fmla="*/ 114 h 190"/>
                <a:gd name="T4" fmla="*/ 174 w 189"/>
                <a:gd name="T5" fmla="*/ 148 h 190"/>
                <a:gd name="T6" fmla="*/ 148 w 189"/>
                <a:gd name="T7" fmla="*/ 174 h 190"/>
                <a:gd name="T8" fmla="*/ 114 w 189"/>
                <a:gd name="T9" fmla="*/ 188 h 190"/>
                <a:gd name="T10" fmla="*/ 94 w 189"/>
                <a:gd name="T11" fmla="*/ 190 h 190"/>
                <a:gd name="T12" fmla="*/ 75 w 189"/>
                <a:gd name="T13" fmla="*/ 188 h 190"/>
                <a:gd name="T14" fmla="*/ 41 w 189"/>
                <a:gd name="T15" fmla="*/ 174 h 190"/>
                <a:gd name="T16" fmla="*/ 15 w 189"/>
                <a:gd name="T17" fmla="*/ 148 h 190"/>
                <a:gd name="T18" fmla="*/ 1 w 189"/>
                <a:gd name="T19" fmla="*/ 114 h 190"/>
                <a:gd name="T20" fmla="*/ 0 w 189"/>
                <a:gd name="T21" fmla="*/ 95 h 190"/>
                <a:gd name="T22" fmla="*/ 1 w 189"/>
                <a:gd name="T23" fmla="*/ 76 h 190"/>
                <a:gd name="T24" fmla="*/ 15 w 189"/>
                <a:gd name="T25" fmla="*/ 42 h 190"/>
                <a:gd name="T26" fmla="*/ 41 w 189"/>
                <a:gd name="T27" fmla="*/ 16 h 190"/>
                <a:gd name="T28" fmla="*/ 75 w 189"/>
                <a:gd name="T29" fmla="*/ 2 h 190"/>
                <a:gd name="T30" fmla="*/ 94 w 189"/>
                <a:gd name="T31" fmla="*/ 0 h 190"/>
                <a:gd name="T32" fmla="*/ 114 w 189"/>
                <a:gd name="T33" fmla="*/ 2 h 190"/>
                <a:gd name="T34" fmla="*/ 148 w 189"/>
                <a:gd name="T35" fmla="*/ 16 h 190"/>
                <a:gd name="T36" fmla="*/ 174 w 189"/>
                <a:gd name="T37" fmla="*/ 42 h 190"/>
                <a:gd name="T38" fmla="*/ 188 w 189"/>
                <a:gd name="T39" fmla="*/ 76 h 190"/>
                <a:gd name="T40" fmla="*/ 189 w 189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90">
                  <a:moveTo>
                    <a:pt x="189" y="95"/>
                  </a:moveTo>
                  <a:lnTo>
                    <a:pt x="188" y="114"/>
                  </a:lnTo>
                  <a:lnTo>
                    <a:pt x="174" y="148"/>
                  </a:lnTo>
                  <a:lnTo>
                    <a:pt x="148" y="174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48" y="16"/>
                  </a:lnTo>
                  <a:lnTo>
                    <a:pt x="174" y="42"/>
                  </a:lnTo>
                  <a:lnTo>
                    <a:pt x="188" y="76"/>
                  </a:lnTo>
                  <a:lnTo>
                    <a:pt x="189" y="95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5" name="Freeform 143">
              <a:extLst>
                <a:ext uri="{FF2B5EF4-FFF2-40B4-BE49-F238E27FC236}">
                  <a16:creationId xmlns:a16="http://schemas.microsoft.com/office/drawing/2014/main" id="{C8EEB34F-4832-47F1-91EE-EA3178F8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889" y="2395438"/>
              <a:ext cx="52994" cy="54389"/>
            </a:xfrm>
            <a:custGeom>
              <a:avLst/>
              <a:gdLst>
                <a:gd name="T0" fmla="*/ 154 w 154"/>
                <a:gd name="T1" fmla="*/ 78 h 154"/>
                <a:gd name="T2" fmla="*/ 153 w 154"/>
                <a:gd name="T3" fmla="*/ 93 h 154"/>
                <a:gd name="T4" fmla="*/ 141 w 154"/>
                <a:gd name="T5" fmla="*/ 121 h 154"/>
                <a:gd name="T6" fmla="*/ 120 w 154"/>
                <a:gd name="T7" fmla="*/ 141 h 154"/>
                <a:gd name="T8" fmla="*/ 92 w 154"/>
                <a:gd name="T9" fmla="*/ 153 h 154"/>
                <a:gd name="T10" fmla="*/ 76 w 154"/>
                <a:gd name="T11" fmla="*/ 154 h 154"/>
                <a:gd name="T12" fmla="*/ 60 w 154"/>
                <a:gd name="T13" fmla="*/ 153 h 154"/>
                <a:gd name="T14" fmla="*/ 33 w 154"/>
                <a:gd name="T15" fmla="*/ 141 h 154"/>
                <a:gd name="T16" fmla="*/ 13 w 154"/>
                <a:gd name="T17" fmla="*/ 121 h 154"/>
                <a:gd name="T18" fmla="*/ 1 w 154"/>
                <a:gd name="T19" fmla="*/ 93 h 154"/>
                <a:gd name="T20" fmla="*/ 0 w 154"/>
                <a:gd name="T21" fmla="*/ 78 h 154"/>
                <a:gd name="T22" fmla="*/ 1 w 154"/>
                <a:gd name="T23" fmla="*/ 62 h 154"/>
                <a:gd name="T24" fmla="*/ 13 w 154"/>
                <a:gd name="T25" fmla="*/ 34 h 154"/>
                <a:gd name="T26" fmla="*/ 33 w 154"/>
                <a:gd name="T27" fmla="*/ 13 h 154"/>
                <a:gd name="T28" fmla="*/ 60 w 154"/>
                <a:gd name="T29" fmla="*/ 1 h 154"/>
                <a:gd name="T30" fmla="*/ 76 w 154"/>
                <a:gd name="T31" fmla="*/ 0 h 154"/>
                <a:gd name="T32" fmla="*/ 92 w 154"/>
                <a:gd name="T33" fmla="*/ 1 h 154"/>
                <a:gd name="T34" fmla="*/ 120 w 154"/>
                <a:gd name="T35" fmla="*/ 13 h 154"/>
                <a:gd name="T36" fmla="*/ 141 w 154"/>
                <a:gd name="T37" fmla="*/ 34 h 154"/>
                <a:gd name="T38" fmla="*/ 153 w 154"/>
                <a:gd name="T39" fmla="*/ 62 h 154"/>
                <a:gd name="T40" fmla="*/ 154 w 154"/>
                <a:gd name="T41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8"/>
                  </a:moveTo>
                  <a:lnTo>
                    <a:pt x="153" y="93"/>
                  </a:lnTo>
                  <a:lnTo>
                    <a:pt x="141" y="121"/>
                  </a:lnTo>
                  <a:lnTo>
                    <a:pt x="120" y="141"/>
                  </a:lnTo>
                  <a:lnTo>
                    <a:pt x="92" y="153"/>
                  </a:lnTo>
                  <a:lnTo>
                    <a:pt x="76" y="154"/>
                  </a:lnTo>
                  <a:lnTo>
                    <a:pt x="60" y="153"/>
                  </a:lnTo>
                  <a:lnTo>
                    <a:pt x="33" y="141"/>
                  </a:lnTo>
                  <a:lnTo>
                    <a:pt x="13" y="121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1" y="62"/>
                  </a:lnTo>
                  <a:lnTo>
                    <a:pt x="13" y="34"/>
                  </a:lnTo>
                  <a:lnTo>
                    <a:pt x="33" y="13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2" y="1"/>
                  </a:lnTo>
                  <a:lnTo>
                    <a:pt x="120" y="13"/>
                  </a:lnTo>
                  <a:lnTo>
                    <a:pt x="141" y="34"/>
                  </a:lnTo>
                  <a:lnTo>
                    <a:pt x="153" y="62"/>
                  </a:lnTo>
                  <a:lnTo>
                    <a:pt x="154" y="78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95C8A601-89EF-4544-8A3B-FDC9F0979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558" y="4798307"/>
              <a:ext cx="54389" cy="54389"/>
            </a:xfrm>
            <a:custGeom>
              <a:avLst/>
              <a:gdLst>
                <a:gd name="T0" fmla="*/ 154 w 154"/>
                <a:gd name="T1" fmla="*/ 76 h 154"/>
                <a:gd name="T2" fmla="*/ 153 w 154"/>
                <a:gd name="T3" fmla="*/ 92 h 154"/>
                <a:gd name="T4" fmla="*/ 142 w 154"/>
                <a:gd name="T5" fmla="*/ 120 h 154"/>
                <a:gd name="T6" fmla="*/ 121 w 154"/>
                <a:gd name="T7" fmla="*/ 141 h 154"/>
                <a:gd name="T8" fmla="*/ 92 w 154"/>
                <a:gd name="T9" fmla="*/ 152 h 154"/>
                <a:gd name="T10" fmla="*/ 77 w 154"/>
                <a:gd name="T11" fmla="*/ 154 h 154"/>
                <a:gd name="T12" fmla="*/ 61 w 154"/>
                <a:gd name="T13" fmla="*/ 152 h 154"/>
                <a:gd name="T14" fmla="*/ 34 w 154"/>
                <a:gd name="T15" fmla="*/ 141 h 154"/>
                <a:gd name="T16" fmla="*/ 13 w 154"/>
                <a:gd name="T17" fmla="*/ 120 h 154"/>
                <a:gd name="T18" fmla="*/ 2 w 154"/>
                <a:gd name="T19" fmla="*/ 92 h 154"/>
                <a:gd name="T20" fmla="*/ 0 w 154"/>
                <a:gd name="T21" fmla="*/ 76 h 154"/>
                <a:gd name="T22" fmla="*/ 2 w 154"/>
                <a:gd name="T23" fmla="*/ 60 h 154"/>
                <a:gd name="T24" fmla="*/ 13 w 154"/>
                <a:gd name="T25" fmla="*/ 33 h 154"/>
                <a:gd name="T26" fmla="*/ 34 w 154"/>
                <a:gd name="T27" fmla="*/ 12 h 154"/>
                <a:gd name="T28" fmla="*/ 61 w 154"/>
                <a:gd name="T29" fmla="*/ 1 h 154"/>
                <a:gd name="T30" fmla="*/ 77 w 154"/>
                <a:gd name="T31" fmla="*/ 0 h 154"/>
                <a:gd name="T32" fmla="*/ 92 w 154"/>
                <a:gd name="T33" fmla="*/ 1 h 154"/>
                <a:gd name="T34" fmla="*/ 121 w 154"/>
                <a:gd name="T35" fmla="*/ 12 h 154"/>
                <a:gd name="T36" fmla="*/ 142 w 154"/>
                <a:gd name="T37" fmla="*/ 33 h 154"/>
                <a:gd name="T38" fmla="*/ 153 w 154"/>
                <a:gd name="T39" fmla="*/ 60 h 154"/>
                <a:gd name="T40" fmla="*/ 154 w 154"/>
                <a:gd name="T41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6"/>
                  </a:moveTo>
                  <a:lnTo>
                    <a:pt x="153" y="92"/>
                  </a:lnTo>
                  <a:lnTo>
                    <a:pt x="142" y="120"/>
                  </a:lnTo>
                  <a:lnTo>
                    <a:pt x="121" y="141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1" y="152"/>
                  </a:lnTo>
                  <a:lnTo>
                    <a:pt x="34" y="141"/>
                  </a:lnTo>
                  <a:lnTo>
                    <a:pt x="13" y="120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3" y="33"/>
                  </a:lnTo>
                  <a:lnTo>
                    <a:pt x="34" y="12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2" y="1"/>
                  </a:lnTo>
                  <a:lnTo>
                    <a:pt x="121" y="12"/>
                  </a:lnTo>
                  <a:lnTo>
                    <a:pt x="142" y="33"/>
                  </a:lnTo>
                  <a:lnTo>
                    <a:pt x="153" y="60"/>
                  </a:lnTo>
                  <a:lnTo>
                    <a:pt x="154" y="7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7" name="Freeform 145">
              <a:extLst>
                <a:ext uri="{FF2B5EF4-FFF2-40B4-BE49-F238E27FC236}">
                  <a16:creationId xmlns:a16="http://schemas.microsoft.com/office/drawing/2014/main" id="{73B2E7F8-B369-47FF-9E5A-6DE107B3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359" y="5130218"/>
              <a:ext cx="52994" cy="52994"/>
            </a:xfrm>
            <a:custGeom>
              <a:avLst/>
              <a:gdLst>
                <a:gd name="T0" fmla="*/ 154 w 154"/>
                <a:gd name="T1" fmla="*/ 77 h 154"/>
                <a:gd name="T2" fmla="*/ 152 w 154"/>
                <a:gd name="T3" fmla="*/ 93 h 154"/>
                <a:gd name="T4" fmla="*/ 141 w 154"/>
                <a:gd name="T5" fmla="*/ 120 h 154"/>
                <a:gd name="T6" fmla="*/ 120 w 154"/>
                <a:gd name="T7" fmla="*/ 141 h 154"/>
                <a:gd name="T8" fmla="*/ 93 w 154"/>
                <a:gd name="T9" fmla="*/ 153 h 154"/>
                <a:gd name="T10" fmla="*/ 77 w 154"/>
                <a:gd name="T11" fmla="*/ 154 h 154"/>
                <a:gd name="T12" fmla="*/ 62 w 154"/>
                <a:gd name="T13" fmla="*/ 153 h 154"/>
                <a:gd name="T14" fmla="*/ 33 w 154"/>
                <a:gd name="T15" fmla="*/ 141 h 154"/>
                <a:gd name="T16" fmla="*/ 13 w 154"/>
                <a:gd name="T17" fmla="*/ 120 h 154"/>
                <a:gd name="T18" fmla="*/ 1 w 154"/>
                <a:gd name="T19" fmla="*/ 93 h 154"/>
                <a:gd name="T20" fmla="*/ 0 w 154"/>
                <a:gd name="T21" fmla="*/ 77 h 154"/>
                <a:gd name="T22" fmla="*/ 1 w 154"/>
                <a:gd name="T23" fmla="*/ 62 h 154"/>
                <a:gd name="T24" fmla="*/ 13 w 154"/>
                <a:gd name="T25" fmla="*/ 33 h 154"/>
                <a:gd name="T26" fmla="*/ 33 w 154"/>
                <a:gd name="T27" fmla="*/ 13 h 154"/>
                <a:gd name="T28" fmla="*/ 62 w 154"/>
                <a:gd name="T29" fmla="*/ 1 h 154"/>
                <a:gd name="T30" fmla="*/ 77 w 154"/>
                <a:gd name="T31" fmla="*/ 0 h 154"/>
                <a:gd name="T32" fmla="*/ 93 w 154"/>
                <a:gd name="T33" fmla="*/ 1 h 154"/>
                <a:gd name="T34" fmla="*/ 120 w 154"/>
                <a:gd name="T35" fmla="*/ 13 h 154"/>
                <a:gd name="T36" fmla="*/ 141 w 154"/>
                <a:gd name="T37" fmla="*/ 33 h 154"/>
                <a:gd name="T38" fmla="*/ 152 w 154"/>
                <a:gd name="T39" fmla="*/ 62 h 154"/>
                <a:gd name="T40" fmla="*/ 154 w 154"/>
                <a:gd name="T4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7"/>
                  </a:moveTo>
                  <a:lnTo>
                    <a:pt x="152" y="93"/>
                  </a:lnTo>
                  <a:lnTo>
                    <a:pt x="141" y="120"/>
                  </a:lnTo>
                  <a:lnTo>
                    <a:pt x="120" y="141"/>
                  </a:lnTo>
                  <a:lnTo>
                    <a:pt x="93" y="153"/>
                  </a:lnTo>
                  <a:lnTo>
                    <a:pt x="77" y="154"/>
                  </a:lnTo>
                  <a:lnTo>
                    <a:pt x="62" y="153"/>
                  </a:lnTo>
                  <a:lnTo>
                    <a:pt x="33" y="141"/>
                  </a:lnTo>
                  <a:lnTo>
                    <a:pt x="13" y="120"/>
                  </a:lnTo>
                  <a:lnTo>
                    <a:pt x="1" y="93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13" y="33"/>
                  </a:lnTo>
                  <a:lnTo>
                    <a:pt x="33" y="13"/>
                  </a:lnTo>
                  <a:lnTo>
                    <a:pt x="62" y="1"/>
                  </a:lnTo>
                  <a:lnTo>
                    <a:pt x="77" y="0"/>
                  </a:lnTo>
                  <a:lnTo>
                    <a:pt x="93" y="1"/>
                  </a:lnTo>
                  <a:lnTo>
                    <a:pt x="120" y="13"/>
                  </a:lnTo>
                  <a:lnTo>
                    <a:pt x="141" y="33"/>
                  </a:lnTo>
                  <a:lnTo>
                    <a:pt x="152" y="62"/>
                  </a:lnTo>
                  <a:lnTo>
                    <a:pt x="154" y="77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8" name="Freeform 146">
              <a:extLst>
                <a:ext uri="{FF2B5EF4-FFF2-40B4-BE49-F238E27FC236}">
                  <a16:creationId xmlns:a16="http://schemas.microsoft.com/office/drawing/2014/main" id="{E0F2E4C4-D0FC-4642-B9EC-6A9F5322F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671" y="2495848"/>
              <a:ext cx="79492" cy="79492"/>
            </a:xfrm>
            <a:custGeom>
              <a:avLst/>
              <a:gdLst>
                <a:gd name="T0" fmla="*/ 228 w 228"/>
                <a:gd name="T1" fmla="*/ 116 h 230"/>
                <a:gd name="T2" fmla="*/ 227 w 228"/>
                <a:gd name="T3" fmla="*/ 139 h 230"/>
                <a:gd name="T4" fmla="*/ 210 w 228"/>
                <a:gd name="T5" fmla="*/ 179 h 230"/>
                <a:gd name="T6" fmla="*/ 179 w 228"/>
                <a:gd name="T7" fmla="*/ 210 h 230"/>
                <a:gd name="T8" fmla="*/ 137 w 228"/>
                <a:gd name="T9" fmla="*/ 229 h 230"/>
                <a:gd name="T10" fmla="*/ 114 w 228"/>
                <a:gd name="T11" fmla="*/ 230 h 230"/>
                <a:gd name="T12" fmla="*/ 91 w 228"/>
                <a:gd name="T13" fmla="*/ 229 h 230"/>
                <a:gd name="T14" fmla="*/ 49 w 228"/>
                <a:gd name="T15" fmla="*/ 210 h 230"/>
                <a:gd name="T16" fmla="*/ 18 w 228"/>
                <a:gd name="T17" fmla="*/ 179 h 230"/>
                <a:gd name="T18" fmla="*/ 1 w 228"/>
                <a:gd name="T19" fmla="*/ 139 h 230"/>
                <a:gd name="T20" fmla="*/ 0 w 228"/>
                <a:gd name="T21" fmla="*/ 116 h 230"/>
                <a:gd name="T22" fmla="*/ 1 w 228"/>
                <a:gd name="T23" fmla="*/ 92 h 230"/>
                <a:gd name="T24" fmla="*/ 18 w 228"/>
                <a:gd name="T25" fmla="*/ 51 h 230"/>
                <a:gd name="T26" fmla="*/ 49 w 228"/>
                <a:gd name="T27" fmla="*/ 20 h 230"/>
                <a:gd name="T28" fmla="*/ 91 w 228"/>
                <a:gd name="T29" fmla="*/ 2 h 230"/>
                <a:gd name="T30" fmla="*/ 114 w 228"/>
                <a:gd name="T31" fmla="*/ 0 h 230"/>
                <a:gd name="T32" fmla="*/ 137 w 228"/>
                <a:gd name="T33" fmla="*/ 2 h 230"/>
                <a:gd name="T34" fmla="*/ 179 w 228"/>
                <a:gd name="T35" fmla="*/ 20 h 230"/>
                <a:gd name="T36" fmla="*/ 210 w 228"/>
                <a:gd name="T37" fmla="*/ 51 h 230"/>
                <a:gd name="T38" fmla="*/ 227 w 228"/>
                <a:gd name="T39" fmla="*/ 92 h 230"/>
                <a:gd name="T40" fmla="*/ 228 w 228"/>
                <a:gd name="T41" fmla="*/ 1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30">
                  <a:moveTo>
                    <a:pt x="228" y="116"/>
                  </a:moveTo>
                  <a:lnTo>
                    <a:pt x="227" y="139"/>
                  </a:lnTo>
                  <a:lnTo>
                    <a:pt x="210" y="179"/>
                  </a:lnTo>
                  <a:lnTo>
                    <a:pt x="179" y="210"/>
                  </a:lnTo>
                  <a:lnTo>
                    <a:pt x="137" y="229"/>
                  </a:lnTo>
                  <a:lnTo>
                    <a:pt x="114" y="230"/>
                  </a:lnTo>
                  <a:lnTo>
                    <a:pt x="91" y="229"/>
                  </a:lnTo>
                  <a:lnTo>
                    <a:pt x="49" y="210"/>
                  </a:lnTo>
                  <a:lnTo>
                    <a:pt x="18" y="179"/>
                  </a:lnTo>
                  <a:lnTo>
                    <a:pt x="1" y="139"/>
                  </a:lnTo>
                  <a:lnTo>
                    <a:pt x="0" y="116"/>
                  </a:lnTo>
                  <a:lnTo>
                    <a:pt x="1" y="92"/>
                  </a:lnTo>
                  <a:lnTo>
                    <a:pt x="18" y="51"/>
                  </a:lnTo>
                  <a:lnTo>
                    <a:pt x="49" y="20"/>
                  </a:lnTo>
                  <a:lnTo>
                    <a:pt x="91" y="2"/>
                  </a:lnTo>
                  <a:lnTo>
                    <a:pt x="114" y="0"/>
                  </a:lnTo>
                  <a:lnTo>
                    <a:pt x="137" y="2"/>
                  </a:lnTo>
                  <a:lnTo>
                    <a:pt x="179" y="20"/>
                  </a:lnTo>
                  <a:lnTo>
                    <a:pt x="210" y="51"/>
                  </a:lnTo>
                  <a:lnTo>
                    <a:pt x="227" y="92"/>
                  </a:lnTo>
                  <a:lnTo>
                    <a:pt x="228" y="11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79" name="Freeform 147">
              <a:extLst>
                <a:ext uri="{FF2B5EF4-FFF2-40B4-BE49-F238E27FC236}">
                  <a16:creationId xmlns:a16="http://schemas.microsoft.com/office/drawing/2014/main" id="{B5DC4634-217D-49D9-AF19-8AAB2922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502" y="2790105"/>
              <a:ext cx="94832" cy="96227"/>
            </a:xfrm>
            <a:custGeom>
              <a:avLst/>
              <a:gdLst>
                <a:gd name="T0" fmla="*/ 271 w 271"/>
                <a:gd name="T1" fmla="*/ 136 h 272"/>
                <a:gd name="T2" fmla="*/ 269 w 271"/>
                <a:gd name="T3" fmla="*/ 163 h 272"/>
                <a:gd name="T4" fmla="*/ 249 w 271"/>
                <a:gd name="T5" fmla="*/ 212 h 272"/>
                <a:gd name="T6" fmla="*/ 212 w 271"/>
                <a:gd name="T7" fmla="*/ 249 h 272"/>
                <a:gd name="T8" fmla="*/ 163 w 271"/>
                <a:gd name="T9" fmla="*/ 269 h 272"/>
                <a:gd name="T10" fmla="*/ 136 w 271"/>
                <a:gd name="T11" fmla="*/ 272 h 272"/>
                <a:gd name="T12" fmla="*/ 107 w 271"/>
                <a:gd name="T13" fmla="*/ 269 h 272"/>
                <a:gd name="T14" fmla="*/ 58 w 271"/>
                <a:gd name="T15" fmla="*/ 249 h 272"/>
                <a:gd name="T16" fmla="*/ 22 w 271"/>
                <a:gd name="T17" fmla="*/ 212 h 272"/>
                <a:gd name="T18" fmla="*/ 1 w 271"/>
                <a:gd name="T19" fmla="*/ 163 h 272"/>
                <a:gd name="T20" fmla="*/ 0 w 271"/>
                <a:gd name="T21" fmla="*/ 136 h 272"/>
                <a:gd name="T22" fmla="*/ 1 w 271"/>
                <a:gd name="T23" fmla="*/ 107 h 272"/>
                <a:gd name="T24" fmla="*/ 22 w 271"/>
                <a:gd name="T25" fmla="*/ 59 h 272"/>
                <a:gd name="T26" fmla="*/ 58 w 271"/>
                <a:gd name="T27" fmla="*/ 22 h 272"/>
                <a:gd name="T28" fmla="*/ 107 w 271"/>
                <a:gd name="T29" fmla="*/ 1 h 272"/>
                <a:gd name="T30" fmla="*/ 136 w 271"/>
                <a:gd name="T31" fmla="*/ 0 h 272"/>
                <a:gd name="T32" fmla="*/ 163 w 271"/>
                <a:gd name="T33" fmla="*/ 1 h 272"/>
                <a:gd name="T34" fmla="*/ 212 w 271"/>
                <a:gd name="T35" fmla="*/ 22 h 272"/>
                <a:gd name="T36" fmla="*/ 249 w 271"/>
                <a:gd name="T37" fmla="*/ 59 h 272"/>
                <a:gd name="T38" fmla="*/ 269 w 271"/>
                <a:gd name="T39" fmla="*/ 107 h 272"/>
                <a:gd name="T40" fmla="*/ 271 w 271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2">
                  <a:moveTo>
                    <a:pt x="271" y="136"/>
                  </a:moveTo>
                  <a:lnTo>
                    <a:pt x="269" y="163"/>
                  </a:lnTo>
                  <a:lnTo>
                    <a:pt x="249" y="212"/>
                  </a:lnTo>
                  <a:lnTo>
                    <a:pt x="212" y="249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7" y="269"/>
                  </a:lnTo>
                  <a:lnTo>
                    <a:pt x="58" y="249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9"/>
                  </a:lnTo>
                  <a:lnTo>
                    <a:pt x="58" y="22"/>
                  </a:lnTo>
                  <a:lnTo>
                    <a:pt x="107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49" y="59"/>
                  </a:lnTo>
                  <a:lnTo>
                    <a:pt x="269" y="107"/>
                  </a:lnTo>
                  <a:lnTo>
                    <a:pt x="271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0" name="Freeform 148">
              <a:extLst>
                <a:ext uri="{FF2B5EF4-FFF2-40B4-BE49-F238E27FC236}">
                  <a16:creationId xmlns:a16="http://schemas.microsoft.com/office/drawing/2014/main" id="{24221D6D-9428-4532-9468-BA68759F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278" y="4039653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3 h 272"/>
                <a:gd name="T6" fmla="*/ 213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49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8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1" name="Freeform 150">
              <a:extLst>
                <a:ext uri="{FF2B5EF4-FFF2-40B4-BE49-F238E27FC236}">
                  <a16:creationId xmlns:a16="http://schemas.microsoft.com/office/drawing/2014/main" id="{FB1EF54B-2D0C-41C1-A030-E0EFA32E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23" y="3106676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2 w 272"/>
                <a:gd name="T7" fmla="*/ 248 h 272"/>
                <a:gd name="T8" fmla="*/ 163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59 w 272"/>
                <a:gd name="T15" fmla="*/ 248 h 272"/>
                <a:gd name="T16" fmla="*/ 23 w 272"/>
                <a:gd name="T17" fmla="*/ 212 h 272"/>
                <a:gd name="T18" fmla="*/ 2 w 272"/>
                <a:gd name="T19" fmla="*/ 163 h 272"/>
                <a:gd name="T20" fmla="*/ 0 w 272"/>
                <a:gd name="T21" fmla="*/ 136 h 272"/>
                <a:gd name="T22" fmla="*/ 2 w 272"/>
                <a:gd name="T23" fmla="*/ 107 h 272"/>
                <a:gd name="T24" fmla="*/ 23 w 272"/>
                <a:gd name="T25" fmla="*/ 59 h 272"/>
                <a:gd name="T26" fmla="*/ 59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2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9"/>
                  </a:lnTo>
                  <a:lnTo>
                    <a:pt x="59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2" name="Freeform 154">
              <a:extLst>
                <a:ext uri="{FF2B5EF4-FFF2-40B4-BE49-F238E27FC236}">
                  <a16:creationId xmlns:a16="http://schemas.microsoft.com/office/drawing/2014/main" id="{F3268F1D-1B75-4E9A-9859-040FBB963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678" y="1790188"/>
              <a:ext cx="94832" cy="94832"/>
            </a:xfrm>
            <a:custGeom>
              <a:avLst/>
              <a:gdLst>
                <a:gd name="T0" fmla="*/ 273 w 273"/>
                <a:gd name="T1" fmla="*/ 137 h 273"/>
                <a:gd name="T2" fmla="*/ 271 w 273"/>
                <a:gd name="T3" fmla="*/ 165 h 273"/>
                <a:gd name="T4" fmla="*/ 251 w 273"/>
                <a:gd name="T5" fmla="*/ 213 h 273"/>
                <a:gd name="T6" fmla="*/ 213 w 273"/>
                <a:gd name="T7" fmla="*/ 251 h 273"/>
                <a:gd name="T8" fmla="*/ 165 w 273"/>
                <a:gd name="T9" fmla="*/ 271 h 273"/>
                <a:gd name="T10" fmla="*/ 136 w 273"/>
                <a:gd name="T11" fmla="*/ 273 h 273"/>
                <a:gd name="T12" fmla="*/ 109 w 273"/>
                <a:gd name="T13" fmla="*/ 271 h 273"/>
                <a:gd name="T14" fmla="*/ 60 w 273"/>
                <a:gd name="T15" fmla="*/ 251 h 273"/>
                <a:gd name="T16" fmla="*/ 24 w 273"/>
                <a:gd name="T17" fmla="*/ 213 h 273"/>
                <a:gd name="T18" fmla="*/ 3 w 273"/>
                <a:gd name="T19" fmla="*/ 165 h 273"/>
                <a:gd name="T20" fmla="*/ 0 w 273"/>
                <a:gd name="T21" fmla="*/ 137 h 273"/>
                <a:gd name="T22" fmla="*/ 3 w 273"/>
                <a:gd name="T23" fmla="*/ 109 h 273"/>
                <a:gd name="T24" fmla="*/ 24 w 273"/>
                <a:gd name="T25" fmla="*/ 60 h 273"/>
                <a:gd name="T26" fmla="*/ 60 w 273"/>
                <a:gd name="T27" fmla="*/ 24 h 273"/>
                <a:gd name="T28" fmla="*/ 109 w 273"/>
                <a:gd name="T29" fmla="*/ 3 h 273"/>
                <a:gd name="T30" fmla="*/ 136 w 273"/>
                <a:gd name="T31" fmla="*/ 0 h 273"/>
                <a:gd name="T32" fmla="*/ 165 w 273"/>
                <a:gd name="T33" fmla="*/ 3 h 273"/>
                <a:gd name="T34" fmla="*/ 213 w 273"/>
                <a:gd name="T35" fmla="*/ 24 h 273"/>
                <a:gd name="T36" fmla="*/ 251 w 273"/>
                <a:gd name="T37" fmla="*/ 60 h 273"/>
                <a:gd name="T38" fmla="*/ 271 w 273"/>
                <a:gd name="T39" fmla="*/ 109 h 273"/>
                <a:gd name="T40" fmla="*/ 273 w 273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3">
                  <a:moveTo>
                    <a:pt x="273" y="137"/>
                  </a:moveTo>
                  <a:lnTo>
                    <a:pt x="271" y="165"/>
                  </a:lnTo>
                  <a:lnTo>
                    <a:pt x="251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1" y="60"/>
                  </a:lnTo>
                  <a:lnTo>
                    <a:pt x="271" y="109"/>
                  </a:lnTo>
                  <a:lnTo>
                    <a:pt x="273" y="137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3" name="Freeform 155">
              <a:extLst>
                <a:ext uri="{FF2B5EF4-FFF2-40B4-BE49-F238E27FC236}">
                  <a16:creationId xmlns:a16="http://schemas.microsoft.com/office/drawing/2014/main" id="{2C509E40-3E5C-4334-B7B3-9D792BBE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070" y="1526611"/>
              <a:ext cx="94832" cy="96227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3 w 272"/>
                <a:gd name="T7" fmla="*/ 249 h 272"/>
                <a:gd name="T8" fmla="*/ 165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60 w 272"/>
                <a:gd name="T15" fmla="*/ 249 h 272"/>
                <a:gd name="T16" fmla="*/ 23 w 272"/>
                <a:gd name="T17" fmla="*/ 212 h 272"/>
                <a:gd name="T18" fmla="*/ 3 w 272"/>
                <a:gd name="T19" fmla="*/ 163 h 272"/>
                <a:gd name="T20" fmla="*/ 0 w 272"/>
                <a:gd name="T21" fmla="*/ 136 h 272"/>
                <a:gd name="T22" fmla="*/ 3 w 272"/>
                <a:gd name="T23" fmla="*/ 107 h 272"/>
                <a:gd name="T24" fmla="*/ 23 w 272"/>
                <a:gd name="T25" fmla="*/ 59 h 272"/>
                <a:gd name="T26" fmla="*/ 60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5 w 272"/>
                <a:gd name="T33" fmla="*/ 1 h 272"/>
                <a:gd name="T34" fmla="*/ 213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4" name="Freeform 156">
              <a:extLst>
                <a:ext uri="{FF2B5EF4-FFF2-40B4-BE49-F238E27FC236}">
                  <a16:creationId xmlns:a16="http://schemas.microsoft.com/office/drawing/2014/main" id="{6C641932-14A6-471E-94B7-B96FE92B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41" y="2611598"/>
              <a:ext cx="94832" cy="94832"/>
            </a:xfrm>
            <a:custGeom>
              <a:avLst/>
              <a:gdLst>
                <a:gd name="T0" fmla="*/ 272 w 272"/>
                <a:gd name="T1" fmla="*/ 136 h 270"/>
                <a:gd name="T2" fmla="*/ 270 w 272"/>
                <a:gd name="T3" fmla="*/ 163 h 270"/>
                <a:gd name="T4" fmla="*/ 250 w 272"/>
                <a:gd name="T5" fmla="*/ 212 h 270"/>
                <a:gd name="T6" fmla="*/ 212 w 272"/>
                <a:gd name="T7" fmla="*/ 248 h 270"/>
                <a:gd name="T8" fmla="*/ 164 w 272"/>
                <a:gd name="T9" fmla="*/ 269 h 270"/>
                <a:gd name="T10" fmla="*/ 136 w 272"/>
                <a:gd name="T11" fmla="*/ 270 h 270"/>
                <a:gd name="T12" fmla="*/ 108 w 272"/>
                <a:gd name="T13" fmla="*/ 269 h 270"/>
                <a:gd name="T14" fmla="*/ 59 w 272"/>
                <a:gd name="T15" fmla="*/ 248 h 270"/>
                <a:gd name="T16" fmla="*/ 23 w 272"/>
                <a:gd name="T17" fmla="*/ 212 h 270"/>
                <a:gd name="T18" fmla="*/ 2 w 272"/>
                <a:gd name="T19" fmla="*/ 163 h 270"/>
                <a:gd name="T20" fmla="*/ 0 w 272"/>
                <a:gd name="T21" fmla="*/ 136 h 270"/>
                <a:gd name="T22" fmla="*/ 2 w 272"/>
                <a:gd name="T23" fmla="*/ 107 h 270"/>
                <a:gd name="T24" fmla="*/ 23 w 272"/>
                <a:gd name="T25" fmla="*/ 58 h 270"/>
                <a:gd name="T26" fmla="*/ 59 w 272"/>
                <a:gd name="T27" fmla="*/ 22 h 270"/>
                <a:gd name="T28" fmla="*/ 108 w 272"/>
                <a:gd name="T29" fmla="*/ 1 h 270"/>
                <a:gd name="T30" fmla="*/ 136 w 272"/>
                <a:gd name="T31" fmla="*/ 0 h 270"/>
                <a:gd name="T32" fmla="*/ 164 w 272"/>
                <a:gd name="T33" fmla="*/ 1 h 270"/>
                <a:gd name="T34" fmla="*/ 212 w 272"/>
                <a:gd name="T35" fmla="*/ 22 h 270"/>
                <a:gd name="T36" fmla="*/ 250 w 272"/>
                <a:gd name="T37" fmla="*/ 58 h 270"/>
                <a:gd name="T38" fmla="*/ 270 w 272"/>
                <a:gd name="T39" fmla="*/ 107 h 270"/>
                <a:gd name="T40" fmla="*/ 272 w 272"/>
                <a:gd name="T41" fmla="*/ 1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0">
                  <a:moveTo>
                    <a:pt x="272" y="136"/>
                  </a:moveTo>
                  <a:lnTo>
                    <a:pt x="270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4" y="269"/>
                  </a:lnTo>
                  <a:lnTo>
                    <a:pt x="136" y="270"/>
                  </a:lnTo>
                  <a:lnTo>
                    <a:pt x="108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8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4" y="1"/>
                  </a:lnTo>
                  <a:lnTo>
                    <a:pt x="212" y="22"/>
                  </a:lnTo>
                  <a:lnTo>
                    <a:pt x="250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5" name="Freeform 157">
              <a:extLst>
                <a:ext uri="{FF2B5EF4-FFF2-40B4-BE49-F238E27FC236}">
                  <a16:creationId xmlns:a16="http://schemas.microsoft.com/office/drawing/2014/main" id="{AE5FE4F1-B3C1-472C-8911-4B460C04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881" y="2027268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50 w 272"/>
                <a:gd name="T5" fmla="*/ 213 h 272"/>
                <a:gd name="T6" fmla="*/ 212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59 w 272"/>
                <a:gd name="T15" fmla="*/ 249 h 272"/>
                <a:gd name="T16" fmla="*/ 23 w 272"/>
                <a:gd name="T17" fmla="*/ 213 h 272"/>
                <a:gd name="T18" fmla="*/ 2 w 272"/>
                <a:gd name="T19" fmla="*/ 163 h 272"/>
                <a:gd name="T20" fmla="*/ 0 w 272"/>
                <a:gd name="T21" fmla="*/ 136 h 272"/>
                <a:gd name="T22" fmla="*/ 2 w 272"/>
                <a:gd name="T23" fmla="*/ 108 h 272"/>
                <a:gd name="T24" fmla="*/ 23 w 272"/>
                <a:gd name="T25" fmla="*/ 60 h 272"/>
                <a:gd name="T26" fmla="*/ 59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2 w 272"/>
                <a:gd name="T35" fmla="*/ 22 h 272"/>
                <a:gd name="T36" fmla="*/ 250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50" y="213"/>
                  </a:lnTo>
                  <a:lnTo>
                    <a:pt x="212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3" y="213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3" y="60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6" name="Freeform 158">
              <a:extLst>
                <a:ext uri="{FF2B5EF4-FFF2-40B4-BE49-F238E27FC236}">
                  <a16:creationId xmlns:a16="http://schemas.microsoft.com/office/drawing/2014/main" id="{2E32777A-822C-45EF-B8D5-E7AEAE732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527" y="2698062"/>
              <a:ext cx="65546" cy="66940"/>
            </a:xfrm>
            <a:custGeom>
              <a:avLst/>
              <a:gdLst>
                <a:gd name="T0" fmla="*/ 188 w 188"/>
                <a:gd name="T1" fmla="*/ 95 h 190"/>
                <a:gd name="T2" fmla="*/ 186 w 188"/>
                <a:gd name="T3" fmla="*/ 114 h 190"/>
                <a:gd name="T4" fmla="*/ 172 w 188"/>
                <a:gd name="T5" fmla="*/ 148 h 190"/>
                <a:gd name="T6" fmla="*/ 147 w 188"/>
                <a:gd name="T7" fmla="*/ 174 h 190"/>
                <a:gd name="T8" fmla="*/ 112 w 188"/>
                <a:gd name="T9" fmla="*/ 188 h 190"/>
                <a:gd name="T10" fmla="*/ 94 w 188"/>
                <a:gd name="T11" fmla="*/ 190 h 190"/>
                <a:gd name="T12" fmla="*/ 75 w 188"/>
                <a:gd name="T13" fmla="*/ 188 h 190"/>
                <a:gd name="T14" fmla="*/ 41 w 188"/>
                <a:gd name="T15" fmla="*/ 174 h 190"/>
                <a:gd name="T16" fmla="*/ 15 w 188"/>
                <a:gd name="T17" fmla="*/ 148 h 190"/>
                <a:gd name="T18" fmla="*/ 1 w 188"/>
                <a:gd name="T19" fmla="*/ 114 h 190"/>
                <a:gd name="T20" fmla="*/ 0 w 188"/>
                <a:gd name="T21" fmla="*/ 95 h 190"/>
                <a:gd name="T22" fmla="*/ 1 w 188"/>
                <a:gd name="T23" fmla="*/ 76 h 190"/>
                <a:gd name="T24" fmla="*/ 15 w 188"/>
                <a:gd name="T25" fmla="*/ 42 h 190"/>
                <a:gd name="T26" fmla="*/ 41 w 188"/>
                <a:gd name="T27" fmla="*/ 16 h 190"/>
                <a:gd name="T28" fmla="*/ 75 w 188"/>
                <a:gd name="T29" fmla="*/ 2 h 190"/>
                <a:gd name="T30" fmla="*/ 94 w 188"/>
                <a:gd name="T31" fmla="*/ 0 h 190"/>
                <a:gd name="T32" fmla="*/ 112 w 188"/>
                <a:gd name="T33" fmla="*/ 2 h 190"/>
                <a:gd name="T34" fmla="*/ 147 w 188"/>
                <a:gd name="T35" fmla="*/ 16 h 190"/>
                <a:gd name="T36" fmla="*/ 172 w 188"/>
                <a:gd name="T37" fmla="*/ 42 h 190"/>
                <a:gd name="T38" fmla="*/ 186 w 188"/>
                <a:gd name="T39" fmla="*/ 76 h 190"/>
                <a:gd name="T40" fmla="*/ 188 w 188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90">
                  <a:moveTo>
                    <a:pt x="188" y="95"/>
                  </a:moveTo>
                  <a:lnTo>
                    <a:pt x="186" y="114"/>
                  </a:lnTo>
                  <a:lnTo>
                    <a:pt x="172" y="148"/>
                  </a:lnTo>
                  <a:lnTo>
                    <a:pt x="147" y="174"/>
                  </a:lnTo>
                  <a:lnTo>
                    <a:pt x="112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47" y="16"/>
                  </a:lnTo>
                  <a:lnTo>
                    <a:pt x="172" y="42"/>
                  </a:lnTo>
                  <a:lnTo>
                    <a:pt x="186" y="76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7" name="Freeform 159">
              <a:extLst>
                <a:ext uri="{FF2B5EF4-FFF2-40B4-BE49-F238E27FC236}">
                  <a16:creationId xmlns:a16="http://schemas.microsoft.com/office/drawing/2014/main" id="{9240A6F1-0F8F-4E54-8EFC-E45133369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720" y="2303395"/>
              <a:ext cx="65546" cy="65546"/>
            </a:xfrm>
            <a:custGeom>
              <a:avLst/>
              <a:gdLst>
                <a:gd name="T0" fmla="*/ 188 w 188"/>
                <a:gd name="T1" fmla="*/ 95 h 188"/>
                <a:gd name="T2" fmla="*/ 187 w 188"/>
                <a:gd name="T3" fmla="*/ 113 h 188"/>
                <a:gd name="T4" fmla="*/ 173 w 188"/>
                <a:gd name="T5" fmla="*/ 148 h 188"/>
                <a:gd name="T6" fmla="*/ 147 w 188"/>
                <a:gd name="T7" fmla="*/ 173 h 188"/>
                <a:gd name="T8" fmla="*/ 113 w 188"/>
                <a:gd name="T9" fmla="*/ 187 h 188"/>
                <a:gd name="T10" fmla="*/ 94 w 188"/>
                <a:gd name="T11" fmla="*/ 188 h 188"/>
                <a:gd name="T12" fmla="*/ 74 w 188"/>
                <a:gd name="T13" fmla="*/ 187 h 188"/>
                <a:gd name="T14" fmla="*/ 41 w 188"/>
                <a:gd name="T15" fmla="*/ 173 h 188"/>
                <a:gd name="T16" fmla="*/ 16 w 188"/>
                <a:gd name="T17" fmla="*/ 148 h 188"/>
                <a:gd name="T18" fmla="*/ 2 w 188"/>
                <a:gd name="T19" fmla="*/ 113 h 188"/>
                <a:gd name="T20" fmla="*/ 0 w 188"/>
                <a:gd name="T21" fmla="*/ 95 h 188"/>
                <a:gd name="T22" fmla="*/ 2 w 188"/>
                <a:gd name="T23" fmla="*/ 75 h 188"/>
                <a:gd name="T24" fmla="*/ 16 w 188"/>
                <a:gd name="T25" fmla="*/ 42 h 188"/>
                <a:gd name="T26" fmla="*/ 41 w 188"/>
                <a:gd name="T27" fmla="*/ 16 h 188"/>
                <a:gd name="T28" fmla="*/ 74 w 188"/>
                <a:gd name="T29" fmla="*/ 2 h 188"/>
                <a:gd name="T30" fmla="*/ 94 w 188"/>
                <a:gd name="T31" fmla="*/ 0 h 188"/>
                <a:gd name="T32" fmla="*/ 113 w 188"/>
                <a:gd name="T33" fmla="*/ 2 h 188"/>
                <a:gd name="T34" fmla="*/ 147 w 188"/>
                <a:gd name="T35" fmla="*/ 16 h 188"/>
                <a:gd name="T36" fmla="*/ 173 w 188"/>
                <a:gd name="T37" fmla="*/ 42 h 188"/>
                <a:gd name="T38" fmla="*/ 187 w 188"/>
                <a:gd name="T39" fmla="*/ 75 h 188"/>
                <a:gd name="T40" fmla="*/ 188 w 188"/>
                <a:gd name="T41" fmla="*/ 9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5"/>
                  </a:moveTo>
                  <a:lnTo>
                    <a:pt x="187" y="113"/>
                  </a:lnTo>
                  <a:lnTo>
                    <a:pt x="173" y="148"/>
                  </a:lnTo>
                  <a:lnTo>
                    <a:pt x="147" y="173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3"/>
                  </a:lnTo>
                  <a:lnTo>
                    <a:pt x="16" y="148"/>
                  </a:lnTo>
                  <a:lnTo>
                    <a:pt x="2" y="113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2"/>
                  </a:lnTo>
                  <a:lnTo>
                    <a:pt x="41" y="1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47" y="16"/>
                  </a:lnTo>
                  <a:lnTo>
                    <a:pt x="173" y="42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8" name="Freeform 160">
              <a:extLst>
                <a:ext uri="{FF2B5EF4-FFF2-40B4-BE49-F238E27FC236}">
                  <a16:creationId xmlns:a16="http://schemas.microsoft.com/office/drawing/2014/main" id="{E10D9604-C931-4390-8CD7-CD3CB2A8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191" y="1381574"/>
              <a:ext cx="94832" cy="94832"/>
            </a:xfrm>
            <a:custGeom>
              <a:avLst/>
              <a:gdLst>
                <a:gd name="T0" fmla="*/ 271 w 271"/>
                <a:gd name="T1" fmla="*/ 137 h 273"/>
                <a:gd name="T2" fmla="*/ 270 w 271"/>
                <a:gd name="T3" fmla="*/ 164 h 273"/>
                <a:gd name="T4" fmla="*/ 249 w 271"/>
                <a:gd name="T5" fmla="*/ 213 h 273"/>
                <a:gd name="T6" fmla="*/ 213 w 271"/>
                <a:gd name="T7" fmla="*/ 249 h 273"/>
                <a:gd name="T8" fmla="*/ 164 w 271"/>
                <a:gd name="T9" fmla="*/ 270 h 273"/>
                <a:gd name="T10" fmla="*/ 136 w 271"/>
                <a:gd name="T11" fmla="*/ 273 h 273"/>
                <a:gd name="T12" fmla="*/ 108 w 271"/>
                <a:gd name="T13" fmla="*/ 270 h 273"/>
                <a:gd name="T14" fmla="*/ 59 w 271"/>
                <a:gd name="T15" fmla="*/ 249 h 273"/>
                <a:gd name="T16" fmla="*/ 22 w 271"/>
                <a:gd name="T17" fmla="*/ 213 h 273"/>
                <a:gd name="T18" fmla="*/ 2 w 271"/>
                <a:gd name="T19" fmla="*/ 164 h 273"/>
                <a:gd name="T20" fmla="*/ 0 w 271"/>
                <a:gd name="T21" fmla="*/ 137 h 273"/>
                <a:gd name="T22" fmla="*/ 2 w 271"/>
                <a:gd name="T23" fmla="*/ 108 h 273"/>
                <a:gd name="T24" fmla="*/ 22 w 271"/>
                <a:gd name="T25" fmla="*/ 60 h 273"/>
                <a:gd name="T26" fmla="*/ 59 w 271"/>
                <a:gd name="T27" fmla="*/ 23 h 273"/>
                <a:gd name="T28" fmla="*/ 108 w 271"/>
                <a:gd name="T29" fmla="*/ 2 h 273"/>
                <a:gd name="T30" fmla="*/ 136 w 271"/>
                <a:gd name="T31" fmla="*/ 0 h 273"/>
                <a:gd name="T32" fmla="*/ 164 w 271"/>
                <a:gd name="T33" fmla="*/ 2 h 273"/>
                <a:gd name="T34" fmla="*/ 213 w 271"/>
                <a:gd name="T35" fmla="*/ 23 h 273"/>
                <a:gd name="T36" fmla="*/ 249 w 271"/>
                <a:gd name="T37" fmla="*/ 60 h 273"/>
                <a:gd name="T38" fmla="*/ 270 w 271"/>
                <a:gd name="T39" fmla="*/ 108 h 273"/>
                <a:gd name="T40" fmla="*/ 271 w 271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3">
                  <a:moveTo>
                    <a:pt x="271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4" y="270"/>
                  </a:lnTo>
                  <a:lnTo>
                    <a:pt x="136" y="273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8"/>
                  </a:lnTo>
                  <a:lnTo>
                    <a:pt x="22" y="60"/>
                  </a:lnTo>
                  <a:lnTo>
                    <a:pt x="59" y="23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4" y="2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1" y="137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89" name="Freeform 162">
              <a:extLst>
                <a:ext uri="{FF2B5EF4-FFF2-40B4-BE49-F238E27FC236}">
                  <a16:creationId xmlns:a16="http://schemas.microsoft.com/office/drawing/2014/main" id="{318E4609-B0A8-48C9-9BDD-E3D0CE2E1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654" y="1900360"/>
              <a:ext cx="94832" cy="94832"/>
            </a:xfrm>
            <a:custGeom>
              <a:avLst/>
              <a:gdLst>
                <a:gd name="T0" fmla="*/ 272 w 272"/>
                <a:gd name="T1" fmla="*/ 137 h 273"/>
                <a:gd name="T2" fmla="*/ 271 w 272"/>
                <a:gd name="T3" fmla="*/ 165 h 273"/>
                <a:gd name="T4" fmla="*/ 250 w 272"/>
                <a:gd name="T5" fmla="*/ 213 h 273"/>
                <a:gd name="T6" fmla="*/ 213 w 272"/>
                <a:gd name="T7" fmla="*/ 251 h 273"/>
                <a:gd name="T8" fmla="*/ 165 w 272"/>
                <a:gd name="T9" fmla="*/ 271 h 273"/>
                <a:gd name="T10" fmla="*/ 136 w 272"/>
                <a:gd name="T11" fmla="*/ 273 h 273"/>
                <a:gd name="T12" fmla="*/ 109 w 272"/>
                <a:gd name="T13" fmla="*/ 271 h 273"/>
                <a:gd name="T14" fmla="*/ 60 w 272"/>
                <a:gd name="T15" fmla="*/ 251 h 273"/>
                <a:gd name="T16" fmla="*/ 24 w 272"/>
                <a:gd name="T17" fmla="*/ 213 h 273"/>
                <a:gd name="T18" fmla="*/ 3 w 272"/>
                <a:gd name="T19" fmla="*/ 165 h 273"/>
                <a:gd name="T20" fmla="*/ 0 w 272"/>
                <a:gd name="T21" fmla="*/ 137 h 273"/>
                <a:gd name="T22" fmla="*/ 3 w 272"/>
                <a:gd name="T23" fmla="*/ 109 h 273"/>
                <a:gd name="T24" fmla="*/ 24 w 272"/>
                <a:gd name="T25" fmla="*/ 60 h 273"/>
                <a:gd name="T26" fmla="*/ 60 w 272"/>
                <a:gd name="T27" fmla="*/ 24 h 273"/>
                <a:gd name="T28" fmla="*/ 109 w 272"/>
                <a:gd name="T29" fmla="*/ 3 h 273"/>
                <a:gd name="T30" fmla="*/ 136 w 272"/>
                <a:gd name="T31" fmla="*/ 0 h 273"/>
                <a:gd name="T32" fmla="*/ 165 w 272"/>
                <a:gd name="T33" fmla="*/ 3 h 273"/>
                <a:gd name="T34" fmla="*/ 213 w 272"/>
                <a:gd name="T35" fmla="*/ 24 h 273"/>
                <a:gd name="T36" fmla="*/ 250 w 272"/>
                <a:gd name="T37" fmla="*/ 60 h 273"/>
                <a:gd name="T38" fmla="*/ 271 w 272"/>
                <a:gd name="T39" fmla="*/ 109 h 273"/>
                <a:gd name="T40" fmla="*/ 272 w 272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3">
                  <a:moveTo>
                    <a:pt x="272" y="137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7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0" name="Freeform 163">
              <a:extLst>
                <a:ext uri="{FF2B5EF4-FFF2-40B4-BE49-F238E27FC236}">
                  <a16:creationId xmlns:a16="http://schemas.microsoft.com/office/drawing/2014/main" id="{EB0D6070-F154-4850-8714-C50CEE3EC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556" y="2836127"/>
              <a:ext cx="94832" cy="94832"/>
            </a:xfrm>
            <a:custGeom>
              <a:avLst/>
              <a:gdLst>
                <a:gd name="T0" fmla="*/ 273 w 273"/>
                <a:gd name="T1" fmla="*/ 137 h 273"/>
                <a:gd name="T2" fmla="*/ 270 w 273"/>
                <a:gd name="T3" fmla="*/ 164 h 273"/>
                <a:gd name="T4" fmla="*/ 249 w 273"/>
                <a:gd name="T5" fmla="*/ 213 h 273"/>
                <a:gd name="T6" fmla="*/ 213 w 273"/>
                <a:gd name="T7" fmla="*/ 251 h 273"/>
                <a:gd name="T8" fmla="*/ 164 w 273"/>
                <a:gd name="T9" fmla="*/ 270 h 273"/>
                <a:gd name="T10" fmla="*/ 137 w 273"/>
                <a:gd name="T11" fmla="*/ 273 h 273"/>
                <a:gd name="T12" fmla="*/ 108 w 273"/>
                <a:gd name="T13" fmla="*/ 270 h 273"/>
                <a:gd name="T14" fmla="*/ 60 w 273"/>
                <a:gd name="T15" fmla="*/ 251 h 273"/>
                <a:gd name="T16" fmla="*/ 22 w 273"/>
                <a:gd name="T17" fmla="*/ 213 h 273"/>
                <a:gd name="T18" fmla="*/ 2 w 273"/>
                <a:gd name="T19" fmla="*/ 164 h 273"/>
                <a:gd name="T20" fmla="*/ 0 w 273"/>
                <a:gd name="T21" fmla="*/ 137 h 273"/>
                <a:gd name="T22" fmla="*/ 2 w 273"/>
                <a:gd name="T23" fmla="*/ 109 h 273"/>
                <a:gd name="T24" fmla="*/ 22 w 273"/>
                <a:gd name="T25" fmla="*/ 60 h 273"/>
                <a:gd name="T26" fmla="*/ 60 w 273"/>
                <a:gd name="T27" fmla="*/ 22 h 273"/>
                <a:gd name="T28" fmla="*/ 108 w 273"/>
                <a:gd name="T29" fmla="*/ 3 h 273"/>
                <a:gd name="T30" fmla="*/ 137 w 273"/>
                <a:gd name="T31" fmla="*/ 0 h 273"/>
                <a:gd name="T32" fmla="*/ 164 w 273"/>
                <a:gd name="T33" fmla="*/ 3 h 273"/>
                <a:gd name="T34" fmla="*/ 213 w 273"/>
                <a:gd name="T35" fmla="*/ 22 h 273"/>
                <a:gd name="T36" fmla="*/ 249 w 273"/>
                <a:gd name="T37" fmla="*/ 60 h 273"/>
                <a:gd name="T38" fmla="*/ 270 w 273"/>
                <a:gd name="T39" fmla="*/ 109 h 273"/>
                <a:gd name="T40" fmla="*/ 273 w 273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3">
                  <a:moveTo>
                    <a:pt x="273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1"/>
                  </a:lnTo>
                  <a:lnTo>
                    <a:pt x="164" y="270"/>
                  </a:lnTo>
                  <a:lnTo>
                    <a:pt x="137" y="273"/>
                  </a:lnTo>
                  <a:lnTo>
                    <a:pt x="108" y="270"/>
                  </a:lnTo>
                  <a:lnTo>
                    <a:pt x="60" y="251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3" y="137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1" name="Freeform 164">
              <a:extLst>
                <a:ext uri="{FF2B5EF4-FFF2-40B4-BE49-F238E27FC236}">
                  <a16:creationId xmlns:a16="http://schemas.microsoft.com/office/drawing/2014/main" id="{C984158F-C802-42C3-B781-2C96CED9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948" y="289469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2" name="Freeform 165">
              <a:extLst>
                <a:ext uri="{FF2B5EF4-FFF2-40B4-BE49-F238E27FC236}">
                  <a16:creationId xmlns:a16="http://schemas.microsoft.com/office/drawing/2014/main" id="{9BD3A32F-383F-4BE0-9FE5-8F773F343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360" y="3398144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0 h 272"/>
                <a:gd name="T10" fmla="*/ 137 w 273"/>
                <a:gd name="T11" fmla="*/ 272 h 272"/>
                <a:gd name="T12" fmla="*/ 109 w 273"/>
                <a:gd name="T13" fmla="*/ 270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7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7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7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3" name="Freeform 166">
              <a:extLst>
                <a:ext uri="{FF2B5EF4-FFF2-40B4-BE49-F238E27FC236}">
                  <a16:creationId xmlns:a16="http://schemas.microsoft.com/office/drawing/2014/main" id="{B642DCEA-5BDE-4282-BDA3-AE1E0B15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871" y="4279521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2 h 272"/>
                <a:gd name="T6" fmla="*/ 213 w 272"/>
                <a:gd name="T7" fmla="*/ 248 h 272"/>
                <a:gd name="T8" fmla="*/ 163 w 272"/>
                <a:gd name="T9" fmla="*/ 269 h 272"/>
                <a:gd name="T10" fmla="*/ 136 w 272"/>
                <a:gd name="T11" fmla="*/ 272 h 272"/>
                <a:gd name="T12" fmla="*/ 108 w 272"/>
                <a:gd name="T13" fmla="*/ 269 h 272"/>
                <a:gd name="T14" fmla="*/ 60 w 272"/>
                <a:gd name="T15" fmla="*/ 248 h 272"/>
                <a:gd name="T16" fmla="*/ 22 w 272"/>
                <a:gd name="T17" fmla="*/ 212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7 h 272"/>
                <a:gd name="T24" fmla="*/ 22 w 272"/>
                <a:gd name="T25" fmla="*/ 58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58 h 272"/>
                <a:gd name="T38" fmla="*/ 270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8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4" name="Freeform 167">
              <a:extLst>
                <a:ext uri="{FF2B5EF4-FFF2-40B4-BE49-F238E27FC236}">
                  <a16:creationId xmlns:a16="http://schemas.microsoft.com/office/drawing/2014/main" id="{D042BED8-D74A-4CC2-8AF0-CB07877F8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430" y="460724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4 h 272"/>
                <a:gd name="T4" fmla="*/ 250 w 272"/>
                <a:gd name="T5" fmla="*/ 212 h 272"/>
                <a:gd name="T6" fmla="*/ 213 w 272"/>
                <a:gd name="T7" fmla="*/ 250 h 272"/>
                <a:gd name="T8" fmla="*/ 165 w 272"/>
                <a:gd name="T9" fmla="*/ 270 h 272"/>
                <a:gd name="T10" fmla="*/ 136 w 272"/>
                <a:gd name="T11" fmla="*/ 272 h 272"/>
                <a:gd name="T12" fmla="*/ 109 w 272"/>
                <a:gd name="T13" fmla="*/ 270 h 272"/>
                <a:gd name="T14" fmla="*/ 60 w 272"/>
                <a:gd name="T15" fmla="*/ 250 h 272"/>
                <a:gd name="T16" fmla="*/ 23 w 272"/>
                <a:gd name="T17" fmla="*/ 212 h 272"/>
                <a:gd name="T18" fmla="*/ 3 w 272"/>
                <a:gd name="T19" fmla="*/ 164 h 272"/>
                <a:gd name="T20" fmla="*/ 0 w 272"/>
                <a:gd name="T21" fmla="*/ 136 h 272"/>
                <a:gd name="T22" fmla="*/ 3 w 272"/>
                <a:gd name="T23" fmla="*/ 108 h 272"/>
                <a:gd name="T24" fmla="*/ 23 w 272"/>
                <a:gd name="T25" fmla="*/ 59 h 272"/>
                <a:gd name="T26" fmla="*/ 60 w 272"/>
                <a:gd name="T27" fmla="*/ 23 h 272"/>
                <a:gd name="T28" fmla="*/ 109 w 272"/>
                <a:gd name="T29" fmla="*/ 2 h 272"/>
                <a:gd name="T30" fmla="*/ 136 w 272"/>
                <a:gd name="T31" fmla="*/ 0 h 272"/>
                <a:gd name="T32" fmla="*/ 165 w 272"/>
                <a:gd name="T33" fmla="*/ 2 h 272"/>
                <a:gd name="T34" fmla="*/ 213 w 272"/>
                <a:gd name="T35" fmla="*/ 23 h 272"/>
                <a:gd name="T36" fmla="*/ 250 w 272"/>
                <a:gd name="T37" fmla="*/ 59 h 272"/>
                <a:gd name="T38" fmla="*/ 271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3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3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5" name="Freeform 168">
              <a:extLst>
                <a:ext uri="{FF2B5EF4-FFF2-40B4-BE49-F238E27FC236}">
                  <a16:creationId xmlns:a16="http://schemas.microsoft.com/office/drawing/2014/main" id="{6DAFC563-C7FC-4F9D-8DAE-1F6C22C2D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28" y="4393877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4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4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6" name="Freeform 169">
              <a:extLst>
                <a:ext uri="{FF2B5EF4-FFF2-40B4-BE49-F238E27FC236}">
                  <a16:creationId xmlns:a16="http://schemas.microsoft.com/office/drawing/2014/main" id="{69F637A8-65BD-4787-9408-9155CC5DA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591" y="4194452"/>
              <a:ext cx="132486" cy="131091"/>
            </a:xfrm>
            <a:custGeom>
              <a:avLst/>
              <a:gdLst>
                <a:gd name="T0" fmla="*/ 377 w 377"/>
                <a:gd name="T1" fmla="*/ 190 h 379"/>
                <a:gd name="T2" fmla="*/ 377 w 377"/>
                <a:gd name="T3" fmla="*/ 209 h 379"/>
                <a:gd name="T4" fmla="*/ 369 w 377"/>
                <a:gd name="T5" fmla="*/ 245 h 379"/>
                <a:gd name="T6" fmla="*/ 355 w 377"/>
                <a:gd name="T7" fmla="*/ 279 h 379"/>
                <a:gd name="T8" fmla="*/ 334 w 377"/>
                <a:gd name="T9" fmla="*/ 310 h 379"/>
                <a:gd name="T10" fmla="*/ 308 w 377"/>
                <a:gd name="T11" fmla="*/ 335 h 379"/>
                <a:gd name="T12" fmla="*/ 279 w 377"/>
                <a:gd name="T13" fmla="*/ 355 h 379"/>
                <a:gd name="T14" fmla="*/ 245 w 377"/>
                <a:gd name="T15" fmla="*/ 370 h 379"/>
                <a:gd name="T16" fmla="*/ 207 w 377"/>
                <a:gd name="T17" fmla="*/ 377 h 379"/>
                <a:gd name="T18" fmla="*/ 188 w 377"/>
                <a:gd name="T19" fmla="*/ 379 h 379"/>
                <a:gd name="T20" fmla="*/ 168 w 377"/>
                <a:gd name="T21" fmla="*/ 377 h 379"/>
                <a:gd name="T22" fmla="*/ 132 w 377"/>
                <a:gd name="T23" fmla="*/ 370 h 379"/>
                <a:gd name="T24" fmla="*/ 98 w 377"/>
                <a:gd name="T25" fmla="*/ 355 h 379"/>
                <a:gd name="T26" fmla="*/ 69 w 377"/>
                <a:gd name="T27" fmla="*/ 335 h 379"/>
                <a:gd name="T28" fmla="*/ 43 w 377"/>
                <a:gd name="T29" fmla="*/ 310 h 379"/>
                <a:gd name="T30" fmla="*/ 22 w 377"/>
                <a:gd name="T31" fmla="*/ 279 h 379"/>
                <a:gd name="T32" fmla="*/ 8 w 377"/>
                <a:gd name="T33" fmla="*/ 245 h 379"/>
                <a:gd name="T34" fmla="*/ 0 w 377"/>
                <a:gd name="T35" fmla="*/ 209 h 379"/>
                <a:gd name="T36" fmla="*/ 0 w 377"/>
                <a:gd name="T37" fmla="*/ 190 h 379"/>
                <a:gd name="T38" fmla="*/ 0 w 377"/>
                <a:gd name="T39" fmla="*/ 170 h 379"/>
                <a:gd name="T40" fmla="*/ 8 w 377"/>
                <a:gd name="T41" fmla="*/ 133 h 379"/>
                <a:gd name="T42" fmla="*/ 22 w 377"/>
                <a:gd name="T43" fmla="*/ 99 h 379"/>
                <a:gd name="T44" fmla="*/ 43 w 377"/>
                <a:gd name="T45" fmla="*/ 69 h 379"/>
                <a:gd name="T46" fmla="*/ 69 w 377"/>
                <a:gd name="T47" fmla="*/ 43 h 379"/>
                <a:gd name="T48" fmla="*/ 98 w 377"/>
                <a:gd name="T49" fmla="*/ 24 h 379"/>
                <a:gd name="T50" fmla="*/ 132 w 377"/>
                <a:gd name="T51" fmla="*/ 8 h 379"/>
                <a:gd name="T52" fmla="*/ 168 w 377"/>
                <a:gd name="T53" fmla="*/ 2 h 379"/>
                <a:gd name="T54" fmla="*/ 188 w 377"/>
                <a:gd name="T55" fmla="*/ 0 h 379"/>
                <a:gd name="T56" fmla="*/ 207 w 377"/>
                <a:gd name="T57" fmla="*/ 2 h 379"/>
                <a:gd name="T58" fmla="*/ 245 w 377"/>
                <a:gd name="T59" fmla="*/ 8 h 379"/>
                <a:gd name="T60" fmla="*/ 279 w 377"/>
                <a:gd name="T61" fmla="*/ 24 h 379"/>
                <a:gd name="T62" fmla="*/ 308 w 377"/>
                <a:gd name="T63" fmla="*/ 43 h 379"/>
                <a:gd name="T64" fmla="*/ 334 w 377"/>
                <a:gd name="T65" fmla="*/ 69 h 379"/>
                <a:gd name="T66" fmla="*/ 355 w 377"/>
                <a:gd name="T67" fmla="*/ 99 h 379"/>
                <a:gd name="T68" fmla="*/ 369 w 377"/>
                <a:gd name="T69" fmla="*/ 133 h 379"/>
                <a:gd name="T70" fmla="*/ 377 w 377"/>
                <a:gd name="T71" fmla="*/ 170 h 379"/>
                <a:gd name="T72" fmla="*/ 377 w 377"/>
                <a:gd name="T73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79">
                  <a:moveTo>
                    <a:pt x="377" y="190"/>
                  </a:moveTo>
                  <a:lnTo>
                    <a:pt x="377" y="209"/>
                  </a:lnTo>
                  <a:lnTo>
                    <a:pt x="369" y="245"/>
                  </a:lnTo>
                  <a:lnTo>
                    <a:pt x="355" y="279"/>
                  </a:lnTo>
                  <a:lnTo>
                    <a:pt x="334" y="310"/>
                  </a:lnTo>
                  <a:lnTo>
                    <a:pt x="308" y="335"/>
                  </a:lnTo>
                  <a:lnTo>
                    <a:pt x="279" y="355"/>
                  </a:lnTo>
                  <a:lnTo>
                    <a:pt x="245" y="370"/>
                  </a:lnTo>
                  <a:lnTo>
                    <a:pt x="207" y="377"/>
                  </a:lnTo>
                  <a:lnTo>
                    <a:pt x="188" y="379"/>
                  </a:lnTo>
                  <a:lnTo>
                    <a:pt x="168" y="377"/>
                  </a:lnTo>
                  <a:lnTo>
                    <a:pt x="132" y="370"/>
                  </a:lnTo>
                  <a:lnTo>
                    <a:pt x="98" y="355"/>
                  </a:lnTo>
                  <a:lnTo>
                    <a:pt x="69" y="335"/>
                  </a:lnTo>
                  <a:lnTo>
                    <a:pt x="43" y="310"/>
                  </a:lnTo>
                  <a:lnTo>
                    <a:pt x="22" y="279"/>
                  </a:lnTo>
                  <a:lnTo>
                    <a:pt x="8" y="245"/>
                  </a:lnTo>
                  <a:lnTo>
                    <a:pt x="0" y="209"/>
                  </a:lnTo>
                  <a:lnTo>
                    <a:pt x="0" y="190"/>
                  </a:lnTo>
                  <a:lnTo>
                    <a:pt x="0" y="170"/>
                  </a:lnTo>
                  <a:lnTo>
                    <a:pt x="8" y="133"/>
                  </a:lnTo>
                  <a:lnTo>
                    <a:pt x="22" y="99"/>
                  </a:lnTo>
                  <a:lnTo>
                    <a:pt x="43" y="69"/>
                  </a:lnTo>
                  <a:lnTo>
                    <a:pt x="69" y="43"/>
                  </a:lnTo>
                  <a:lnTo>
                    <a:pt x="98" y="24"/>
                  </a:lnTo>
                  <a:lnTo>
                    <a:pt x="132" y="8"/>
                  </a:lnTo>
                  <a:lnTo>
                    <a:pt x="168" y="2"/>
                  </a:lnTo>
                  <a:lnTo>
                    <a:pt x="188" y="0"/>
                  </a:lnTo>
                  <a:lnTo>
                    <a:pt x="207" y="2"/>
                  </a:lnTo>
                  <a:lnTo>
                    <a:pt x="245" y="8"/>
                  </a:lnTo>
                  <a:lnTo>
                    <a:pt x="279" y="24"/>
                  </a:lnTo>
                  <a:lnTo>
                    <a:pt x="308" y="43"/>
                  </a:lnTo>
                  <a:lnTo>
                    <a:pt x="334" y="69"/>
                  </a:lnTo>
                  <a:lnTo>
                    <a:pt x="355" y="99"/>
                  </a:lnTo>
                  <a:lnTo>
                    <a:pt x="369" y="133"/>
                  </a:lnTo>
                  <a:lnTo>
                    <a:pt x="377" y="170"/>
                  </a:lnTo>
                  <a:lnTo>
                    <a:pt x="377" y="190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7" name="Freeform 170">
              <a:extLst>
                <a:ext uri="{FF2B5EF4-FFF2-40B4-BE49-F238E27FC236}">
                  <a16:creationId xmlns:a16="http://schemas.microsoft.com/office/drawing/2014/main" id="{80B7FEC3-7439-4CE7-A04A-AE261DF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037" y="3671483"/>
              <a:ext cx="65546" cy="65546"/>
            </a:xfrm>
            <a:custGeom>
              <a:avLst/>
              <a:gdLst>
                <a:gd name="T0" fmla="*/ 189 w 189"/>
                <a:gd name="T1" fmla="*/ 94 h 188"/>
                <a:gd name="T2" fmla="*/ 188 w 189"/>
                <a:gd name="T3" fmla="*/ 114 h 188"/>
                <a:gd name="T4" fmla="*/ 174 w 189"/>
                <a:gd name="T5" fmla="*/ 147 h 188"/>
                <a:gd name="T6" fmla="*/ 148 w 189"/>
                <a:gd name="T7" fmla="*/ 172 h 188"/>
                <a:gd name="T8" fmla="*/ 114 w 189"/>
                <a:gd name="T9" fmla="*/ 186 h 188"/>
                <a:gd name="T10" fmla="*/ 95 w 189"/>
                <a:gd name="T11" fmla="*/ 188 h 188"/>
                <a:gd name="T12" fmla="*/ 75 w 189"/>
                <a:gd name="T13" fmla="*/ 186 h 188"/>
                <a:gd name="T14" fmla="*/ 42 w 189"/>
                <a:gd name="T15" fmla="*/ 172 h 188"/>
                <a:gd name="T16" fmla="*/ 16 w 189"/>
                <a:gd name="T17" fmla="*/ 147 h 188"/>
                <a:gd name="T18" fmla="*/ 1 w 189"/>
                <a:gd name="T19" fmla="*/ 114 h 188"/>
                <a:gd name="T20" fmla="*/ 0 w 189"/>
                <a:gd name="T21" fmla="*/ 94 h 188"/>
                <a:gd name="T22" fmla="*/ 1 w 189"/>
                <a:gd name="T23" fmla="*/ 75 h 188"/>
                <a:gd name="T24" fmla="*/ 16 w 189"/>
                <a:gd name="T25" fmla="*/ 41 h 188"/>
                <a:gd name="T26" fmla="*/ 42 w 189"/>
                <a:gd name="T27" fmla="*/ 15 h 188"/>
                <a:gd name="T28" fmla="*/ 75 w 189"/>
                <a:gd name="T29" fmla="*/ 1 h 188"/>
                <a:gd name="T30" fmla="*/ 95 w 189"/>
                <a:gd name="T31" fmla="*/ 0 h 188"/>
                <a:gd name="T32" fmla="*/ 114 w 189"/>
                <a:gd name="T33" fmla="*/ 1 h 188"/>
                <a:gd name="T34" fmla="*/ 148 w 189"/>
                <a:gd name="T35" fmla="*/ 15 h 188"/>
                <a:gd name="T36" fmla="*/ 174 w 189"/>
                <a:gd name="T37" fmla="*/ 41 h 188"/>
                <a:gd name="T38" fmla="*/ 188 w 189"/>
                <a:gd name="T39" fmla="*/ 75 h 188"/>
                <a:gd name="T40" fmla="*/ 189 w 189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88">
                  <a:moveTo>
                    <a:pt x="189" y="94"/>
                  </a:moveTo>
                  <a:lnTo>
                    <a:pt x="188" y="114"/>
                  </a:lnTo>
                  <a:lnTo>
                    <a:pt x="174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1" y="114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4" y="41"/>
                  </a:lnTo>
                  <a:lnTo>
                    <a:pt x="188" y="75"/>
                  </a:lnTo>
                  <a:lnTo>
                    <a:pt x="189" y="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8" name="Freeform 171">
              <a:extLst>
                <a:ext uri="{FF2B5EF4-FFF2-40B4-BE49-F238E27FC236}">
                  <a16:creationId xmlns:a16="http://schemas.microsoft.com/office/drawing/2014/main" id="{20A0704B-737F-44AC-97B9-4A0AD38F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58" y="3382804"/>
              <a:ext cx="65546" cy="65546"/>
            </a:xfrm>
            <a:custGeom>
              <a:avLst/>
              <a:gdLst>
                <a:gd name="T0" fmla="*/ 188 w 188"/>
                <a:gd name="T1" fmla="*/ 94 h 188"/>
                <a:gd name="T2" fmla="*/ 187 w 188"/>
                <a:gd name="T3" fmla="*/ 113 h 188"/>
                <a:gd name="T4" fmla="*/ 172 w 188"/>
                <a:gd name="T5" fmla="*/ 146 h 188"/>
                <a:gd name="T6" fmla="*/ 148 w 188"/>
                <a:gd name="T7" fmla="*/ 172 h 188"/>
                <a:gd name="T8" fmla="*/ 114 w 188"/>
                <a:gd name="T9" fmla="*/ 186 h 188"/>
                <a:gd name="T10" fmla="*/ 95 w 188"/>
                <a:gd name="T11" fmla="*/ 188 h 188"/>
                <a:gd name="T12" fmla="*/ 75 w 188"/>
                <a:gd name="T13" fmla="*/ 186 h 188"/>
                <a:gd name="T14" fmla="*/ 41 w 188"/>
                <a:gd name="T15" fmla="*/ 172 h 188"/>
                <a:gd name="T16" fmla="*/ 16 w 188"/>
                <a:gd name="T17" fmla="*/ 146 h 188"/>
                <a:gd name="T18" fmla="*/ 1 w 188"/>
                <a:gd name="T19" fmla="*/ 113 h 188"/>
                <a:gd name="T20" fmla="*/ 0 w 188"/>
                <a:gd name="T21" fmla="*/ 94 h 188"/>
                <a:gd name="T22" fmla="*/ 1 w 188"/>
                <a:gd name="T23" fmla="*/ 75 h 188"/>
                <a:gd name="T24" fmla="*/ 16 w 188"/>
                <a:gd name="T25" fmla="*/ 41 h 188"/>
                <a:gd name="T26" fmla="*/ 41 w 188"/>
                <a:gd name="T27" fmla="*/ 15 h 188"/>
                <a:gd name="T28" fmla="*/ 75 w 188"/>
                <a:gd name="T29" fmla="*/ 1 h 188"/>
                <a:gd name="T30" fmla="*/ 95 w 188"/>
                <a:gd name="T31" fmla="*/ 0 h 188"/>
                <a:gd name="T32" fmla="*/ 114 w 188"/>
                <a:gd name="T33" fmla="*/ 1 h 188"/>
                <a:gd name="T34" fmla="*/ 148 w 188"/>
                <a:gd name="T35" fmla="*/ 15 h 188"/>
                <a:gd name="T36" fmla="*/ 172 w 188"/>
                <a:gd name="T37" fmla="*/ 41 h 188"/>
                <a:gd name="T38" fmla="*/ 187 w 188"/>
                <a:gd name="T39" fmla="*/ 75 h 188"/>
                <a:gd name="T40" fmla="*/ 188 w 188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lnTo>
                    <a:pt x="187" y="113"/>
                  </a:lnTo>
                  <a:lnTo>
                    <a:pt x="172" y="146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1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2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99" name="Freeform 172">
              <a:extLst>
                <a:ext uri="{FF2B5EF4-FFF2-40B4-BE49-F238E27FC236}">
                  <a16:creationId xmlns:a16="http://schemas.microsoft.com/office/drawing/2014/main" id="{8FA743C1-C2BE-4D6D-875F-C5947B4F0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810" y="3919021"/>
              <a:ext cx="65546" cy="65546"/>
            </a:xfrm>
            <a:custGeom>
              <a:avLst/>
              <a:gdLst>
                <a:gd name="T0" fmla="*/ 188 w 188"/>
                <a:gd name="T1" fmla="*/ 94 h 188"/>
                <a:gd name="T2" fmla="*/ 187 w 188"/>
                <a:gd name="T3" fmla="*/ 114 h 188"/>
                <a:gd name="T4" fmla="*/ 173 w 188"/>
                <a:gd name="T5" fmla="*/ 147 h 188"/>
                <a:gd name="T6" fmla="*/ 148 w 188"/>
                <a:gd name="T7" fmla="*/ 172 h 188"/>
                <a:gd name="T8" fmla="*/ 114 w 188"/>
                <a:gd name="T9" fmla="*/ 186 h 188"/>
                <a:gd name="T10" fmla="*/ 95 w 188"/>
                <a:gd name="T11" fmla="*/ 188 h 188"/>
                <a:gd name="T12" fmla="*/ 75 w 188"/>
                <a:gd name="T13" fmla="*/ 186 h 188"/>
                <a:gd name="T14" fmla="*/ 42 w 188"/>
                <a:gd name="T15" fmla="*/ 172 h 188"/>
                <a:gd name="T16" fmla="*/ 16 w 188"/>
                <a:gd name="T17" fmla="*/ 147 h 188"/>
                <a:gd name="T18" fmla="*/ 2 w 188"/>
                <a:gd name="T19" fmla="*/ 114 h 188"/>
                <a:gd name="T20" fmla="*/ 0 w 188"/>
                <a:gd name="T21" fmla="*/ 94 h 188"/>
                <a:gd name="T22" fmla="*/ 2 w 188"/>
                <a:gd name="T23" fmla="*/ 75 h 188"/>
                <a:gd name="T24" fmla="*/ 16 w 188"/>
                <a:gd name="T25" fmla="*/ 41 h 188"/>
                <a:gd name="T26" fmla="*/ 42 w 188"/>
                <a:gd name="T27" fmla="*/ 15 h 188"/>
                <a:gd name="T28" fmla="*/ 75 w 188"/>
                <a:gd name="T29" fmla="*/ 1 h 188"/>
                <a:gd name="T30" fmla="*/ 95 w 188"/>
                <a:gd name="T31" fmla="*/ 0 h 188"/>
                <a:gd name="T32" fmla="*/ 114 w 188"/>
                <a:gd name="T33" fmla="*/ 1 h 188"/>
                <a:gd name="T34" fmla="*/ 148 w 188"/>
                <a:gd name="T35" fmla="*/ 15 h 188"/>
                <a:gd name="T36" fmla="*/ 173 w 188"/>
                <a:gd name="T37" fmla="*/ 41 h 188"/>
                <a:gd name="T38" fmla="*/ 187 w 188"/>
                <a:gd name="T39" fmla="*/ 75 h 188"/>
                <a:gd name="T40" fmla="*/ 188 w 188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lnTo>
                    <a:pt x="187" y="114"/>
                  </a:lnTo>
                  <a:lnTo>
                    <a:pt x="173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0" name="Freeform 174">
              <a:extLst>
                <a:ext uri="{FF2B5EF4-FFF2-40B4-BE49-F238E27FC236}">
                  <a16:creationId xmlns:a16="http://schemas.microsoft.com/office/drawing/2014/main" id="{05A3FC2C-2C68-40F1-9F2F-6579361F3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139" y="3965740"/>
              <a:ext cx="96227" cy="93438"/>
            </a:xfrm>
            <a:custGeom>
              <a:avLst/>
              <a:gdLst>
                <a:gd name="T0" fmla="*/ 272 w 272"/>
                <a:gd name="T1" fmla="*/ 137 h 271"/>
                <a:gd name="T2" fmla="*/ 271 w 272"/>
                <a:gd name="T3" fmla="*/ 164 h 271"/>
                <a:gd name="T4" fmla="*/ 250 w 272"/>
                <a:gd name="T5" fmla="*/ 213 h 271"/>
                <a:gd name="T6" fmla="*/ 213 w 272"/>
                <a:gd name="T7" fmla="*/ 249 h 271"/>
                <a:gd name="T8" fmla="*/ 163 w 272"/>
                <a:gd name="T9" fmla="*/ 270 h 271"/>
                <a:gd name="T10" fmla="*/ 136 w 272"/>
                <a:gd name="T11" fmla="*/ 271 h 271"/>
                <a:gd name="T12" fmla="*/ 109 w 272"/>
                <a:gd name="T13" fmla="*/ 270 h 271"/>
                <a:gd name="T14" fmla="*/ 60 w 272"/>
                <a:gd name="T15" fmla="*/ 249 h 271"/>
                <a:gd name="T16" fmla="*/ 22 w 272"/>
                <a:gd name="T17" fmla="*/ 213 h 271"/>
                <a:gd name="T18" fmla="*/ 3 w 272"/>
                <a:gd name="T19" fmla="*/ 164 h 271"/>
                <a:gd name="T20" fmla="*/ 0 w 272"/>
                <a:gd name="T21" fmla="*/ 137 h 271"/>
                <a:gd name="T22" fmla="*/ 3 w 272"/>
                <a:gd name="T23" fmla="*/ 108 h 271"/>
                <a:gd name="T24" fmla="*/ 22 w 272"/>
                <a:gd name="T25" fmla="*/ 59 h 271"/>
                <a:gd name="T26" fmla="*/ 60 w 272"/>
                <a:gd name="T27" fmla="*/ 22 h 271"/>
                <a:gd name="T28" fmla="*/ 109 w 272"/>
                <a:gd name="T29" fmla="*/ 2 h 271"/>
                <a:gd name="T30" fmla="*/ 136 w 272"/>
                <a:gd name="T31" fmla="*/ 0 h 271"/>
                <a:gd name="T32" fmla="*/ 163 w 272"/>
                <a:gd name="T33" fmla="*/ 2 h 271"/>
                <a:gd name="T34" fmla="*/ 213 w 272"/>
                <a:gd name="T35" fmla="*/ 22 h 271"/>
                <a:gd name="T36" fmla="*/ 250 w 272"/>
                <a:gd name="T37" fmla="*/ 59 h 271"/>
                <a:gd name="T38" fmla="*/ 271 w 272"/>
                <a:gd name="T39" fmla="*/ 108 h 271"/>
                <a:gd name="T40" fmla="*/ 272 w 272"/>
                <a:gd name="T41" fmla="*/ 13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1">
                  <a:moveTo>
                    <a:pt x="272" y="137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1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3" y="164"/>
                  </a:lnTo>
                  <a:lnTo>
                    <a:pt x="0" y="137"/>
                  </a:lnTo>
                  <a:lnTo>
                    <a:pt x="3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7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1" name="Freeform 176">
              <a:extLst>
                <a:ext uri="{FF2B5EF4-FFF2-40B4-BE49-F238E27FC236}">
                  <a16:creationId xmlns:a16="http://schemas.microsoft.com/office/drawing/2014/main" id="{F493CC3A-39E3-4604-AB79-8224211E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676" y="3655447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5 h 272"/>
                <a:gd name="T4" fmla="*/ 250 w 272"/>
                <a:gd name="T5" fmla="*/ 213 h 272"/>
                <a:gd name="T6" fmla="*/ 212 w 272"/>
                <a:gd name="T7" fmla="*/ 250 h 272"/>
                <a:gd name="T8" fmla="*/ 164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59 w 272"/>
                <a:gd name="T15" fmla="*/ 250 h 272"/>
                <a:gd name="T16" fmla="*/ 23 w 272"/>
                <a:gd name="T17" fmla="*/ 213 h 272"/>
                <a:gd name="T18" fmla="*/ 2 w 272"/>
                <a:gd name="T19" fmla="*/ 165 h 272"/>
                <a:gd name="T20" fmla="*/ 0 w 272"/>
                <a:gd name="T21" fmla="*/ 136 h 272"/>
                <a:gd name="T22" fmla="*/ 2 w 272"/>
                <a:gd name="T23" fmla="*/ 109 h 272"/>
                <a:gd name="T24" fmla="*/ 23 w 272"/>
                <a:gd name="T25" fmla="*/ 60 h 272"/>
                <a:gd name="T26" fmla="*/ 59 w 272"/>
                <a:gd name="T27" fmla="*/ 24 h 272"/>
                <a:gd name="T28" fmla="*/ 109 w 272"/>
                <a:gd name="T29" fmla="*/ 3 h 272"/>
                <a:gd name="T30" fmla="*/ 136 w 272"/>
                <a:gd name="T31" fmla="*/ 0 h 272"/>
                <a:gd name="T32" fmla="*/ 164 w 272"/>
                <a:gd name="T33" fmla="*/ 3 h 272"/>
                <a:gd name="T34" fmla="*/ 212 w 272"/>
                <a:gd name="T35" fmla="*/ 24 h 272"/>
                <a:gd name="T36" fmla="*/ 250 w 272"/>
                <a:gd name="T37" fmla="*/ 60 h 272"/>
                <a:gd name="T38" fmla="*/ 271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0441828C-3341-4A2D-8668-B6D566762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943" y="4343672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1 h 272"/>
                <a:gd name="T10" fmla="*/ 136 w 273"/>
                <a:gd name="T11" fmla="*/ 272 h 272"/>
                <a:gd name="T12" fmla="*/ 109 w 273"/>
                <a:gd name="T13" fmla="*/ 271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6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3" name="Freeform 179">
              <a:extLst>
                <a:ext uri="{FF2B5EF4-FFF2-40B4-BE49-F238E27FC236}">
                  <a16:creationId xmlns:a16="http://schemas.microsoft.com/office/drawing/2014/main" id="{EA55A063-1EE5-44BA-81CD-DB5CCFED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107" y="5517913"/>
              <a:ext cx="66940" cy="66940"/>
            </a:xfrm>
            <a:custGeom>
              <a:avLst/>
              <a:gdLst>
                <a:gd name="T0" fmla="*/ 192 w 192"/>
                <a:gd name="T1" fmla="*/ 96 h 191"/>
                <a:gd name="T2" fmla="*/ 190 w 192"/>
                <a:gd name="T3" fmla="*/ 116 h 191"/>
                <a:gd name="T4" fmla="*/ 175 w 192"/>
                <a:gd name="T5" fmla="*/ 149 h 191"/>
                <a:gd name="T6" fmla="*/ 149 w 192"/>
                <a:gd name="T7" fmla="*/ 175 h 191"/>
                <a:gd name="T8" fmla="*/ 115 w 192"/>
                <a:gd name="T9" fmla="*/ 189 h 191"/>
                <a:gd name="T10" fmla="*/ 96 w 192"/>
                <a:gd name="T11" fmla="*/ 191 h 191"/>
                <a:gd name="T12" fmla="*/ 76 w 192"/>
                <a:gd name="T13" fmla="*/ 189 h 191"/>
                <a:gd name="T14" fmla="*/ 41 w 192"/>
                <a:gd name="T15" fmla="*/ 175 h 191"/>
                <a:gd name="T16" fmla="*/ 15 w 192"/>
                <a:gd name="T17" fmla="*/ 149 h 191"/>
                <a:gd name="T18" fmla="*/ 1 w 192"/>
                <a:gd name="T19" fmla="*/ 116 h 191"/>
                <a:gd name="T20" fmla="*/ 0 w 192"/>
                <a:gd name="T21" fmla="*/ 96 h 191"/>
                <a:gd name="T22" fmla="*/ 1 w 192"/>
                <a:gd name="T23" fmla="*/ 77 h 191"/>
                <a:gd name="T24" fmla="*/ 15 w 192"/>
                <a:gd name="T25" fmla="*/ 42 h 191"/>
                <a:gd name="T26" fmla="*/ 41 w 192"/>
                <a:gd name="T27" fmla="*/ 16 h 191"/>
                <a:gd name="T28" fmla="*/ 76 w 192"/>
                <a:gd name="T29" fmla="*/ 2 h 191"/>
                <a:gd name="T30" fmla="*/ 96 w 192"/>
                <a:gd name="T31" fmla="*/ 0 h 191"/>
                <a:gd name="T32" fmla="*/ 115 w 192"/>
                <a:gd name="T33" fmla="*/ 2 h 191"/>
                <a:gd name="T34" fmla="*/ 149 w 192"/>
                <a:gd name="T35" fmla="*/ 16 h 191"/>
                <a:gd name="T36" fmla="*/ 175 w 192"/>
                <a:gd name="T37" fmla="*/ 42 h 191"/>
                <a:gd name="T38" fmla="*/ 190 w 192"/>
                <a:gd name="T39" fmla="*/ 77 h 191"/>
                <a:gd name="T40" fmla="*/ 192 w 192"/>
                <a:gd name="T41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91">
                  <a:moveTo>
                    <a:pt x="192" y="96"/>
                  </a:moveTo>
                  <a:lnTo>
                    <a:pt x="190" y="116"/>
                  </a:lnTo>
                  <a:lnTo>
                    <a:pt x="175" y="149"/>
                  </a:lnTo>
                  <a:lnTo>
                    <a:pt x="149" y="175"/>
                  </a:lnTo>
                  <a:lnTo>
                    <a:pt x="115" y="189"/>
                  </a:lnTo>
                  <a:lnTo>
                    <a:pt x="96" y="191"/>
                  </a:lnTo>
                  <a:lnTo>
                    <a:pt x="76" y="189"/>
                  </a:lnTo>
                  <a:lnTo>
                    <a:pt x="41" y="175"/>
                  </a:lnTo>
                  <a:lnTo>
                    <a:pt x="15" y="149"/>
                  </a:lnTo>
                  <a:lnTo>
                    <a:pt x="1" y="116"/>
                  </a:lnTo>
                  <a:lnTo>
                    <a:pt x="0" y="96"/>
                  </a:lnTo>
                  <a:lnTo>
                    <a:pt x="1" y="77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5" y="2"/>
                  </a:lnTo>
                  <a:lnTo>
                    <a:pt x="149" y="16"/>
                  </a:lnTo>
                  <a:lnTo>
                    <a:pt x="175" y="42"/>
                  </a:lnTo>
                  <a:lnTo>
                    <a:pt x="190" y="77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4" name="Freeform 180">
              <a:extLst>
                <a:ext uri="{FF2B5EF4-FFF2-40B4-BE49-F238E27FC236}">
                  <a16:creationId xmlns:a16="http://schemas.microsoft.com/office/drawing/2014/main" id="{FF3617AB-52E3-4AE0-9674-07A1A411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465" y="5353352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69 w 272"/>
                <a:gd name="T3" fmla="*/ 163 h 272"/>
                <a:gd name="T4" fmla="*/ 249 w 272"/>
                <a:gd name="T5" fmla="*/ 213 h 272"/>
                <a:gd name="T6" fmla="*/ 212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7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3 h 272"/>
                <a:gd name="T28" fmla="*/ 107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2 w 272"/>
                <a:gd name="T35" fmla="*/ 23 h 272"/>
                <a:gd name="T36" fmla="*/ 249 w 272"/>
                <a:gd name="T37" fmla="*/ 60 h 272"/>
                <a:gd name="T38" fmla="*/ 269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69" y="163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3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5" name="Freeform 168">
              <a:extLst>
                <a:ext uri="{FF2B5EF4-FFF2-40B4-BE49-F238E27FC236}">
                  <a16:creationId xmlns:a16="http://schemas.microsoft.com/office/drawing/2014/main" id="{0098D169-A485-4A54-8121-A0A259E7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443" y="4987971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4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4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6" name="Freeform 177">
              <a:extLst>
                <a:ext uri="{FF2B5EF4-FFF2-40B4-BE49-F238E27FC236}">
                  <a16:creationId xmlns:a16="http://schemas.microsoft.com/office/drawing/2014/main" id="{6F6E0D55-B688-4070-9F2B-016CDE4B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796" y="5500480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1 h 272"/>
                <a:gd name="T10" fmla="*/ 136 w 273"/>
                <a:gd name="T11" fmla="*/ 272 h 272"/>
                <a:gd name="T12" fmla="*/ 109 w 273"/>
                <a:gd name="T13" fmla="*/ 271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6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7" name="Freeform 148">
              <a:extLst>
                <a:ext uri="{FF2B5EF4-FFF2-40B4-BE49-F238E27FC236}">
                  <a16:creationId xmlns:a16="http://schemas.microsoft.com/office/drawing/2014/main" id="{12252952-A258-409E-BFC0-494DEA68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268" y="3959465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3 h 272"/>
                <a:gd name="T6" fmla="*/ 213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49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8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8" name="Freeform 164">
              <a:extLst>
                <a:ext uri="{FF2B5EF4-FFF2-40B4-BE49-F238E27FC236}">
                  <a16:creationId xmlns:a16="http://schemas.microsoft.com/office/drawing/2014/main" id="{0D8A81E0-4F8D-4DCB-BEDE-3854FB33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507" y="2920498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09" name="Freeform 137">
              <a:extLst>
                <a:ext uri="{FF2B5EF4-FFF2-40B4-BE49-F238E27FC236}">
                  <a16:creationId xmlns:a16="http://schemas.microsoft.com/office/drawing/2014/main" id="{E0B045D0-15C1-4EDB-8DCE-9CB521F15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542" y="1905938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0 w 273"/>
                <a:gd name="T3" fmla="*/ 163 h 272"/>
                <a:gd name="T4" fmla="*/ 249 w 273"/>
                <a:gd name="T5" fmla="*/ 212 h 272"/>
                <a:gd name="T6" fmla="*/ 213 w 273"/>
                <a:gd name="T7" fmla="*/ 248 h 272"/>
                <a:gd name="T8" fmla="*/ 164 w 273"/>
                <a:gd name="T9" fmla="*/ 269 h 272"/>
                <a:gd name="T10" fmla="*/ 137 w 273"/>
                <a:gd name="T11" fmla="*/ 272 h 272"/>
                <a:gd name="T12" fmla="*/ 108 w 273"/>
                <a:gd name="T13" fmla="*/ 269 h 272"/>
                <a:gd name="T14" fmla="*/ 60 w 273"/>
                <a:gd name="T15" fmla="*/ 248 h 272"/>
                <a:gd name="T16" fmla="*/ 22 w 273"/>
                <a:gd name="T17" fmla="*/ 212 h 272"/>
                <a:gd name="T18" fmla="*/ 2 w 273"/>
                <a:gd name="T19" fmla="*/ 163 h 272"/>
                <a:gd name="T20" fmla="*/ 0 w 273"/>
                <a:gd name="T21" fmla="*/ 136 h 272"/>
                <a:gd name="T22" fmla="*/ 2 w 273"/>
                <a:gd name="T23" fmla="*/ 108 h 272"/>
                <a:gd name="T24" fmla="*/ 22 w 273"/>
                <a:gd name="T25" fmla="*/ 59 h 272"/>
                <a:gd name="T26" fmla="*/ 60 w 273"/>
                <a:gd name="T27" fmla="*/ 22 h 272"/>
                <a:gd name="T28" fmla="*/ 108 w 273"/>
                <a:gd name="T29" fmla="*/ 1 h 272"/>
                <a:gd name="T30" fmla="*/ 137 w 273"/>
                <a:gd name="T31" fmla="*/ 0 h 272"/>
                <a:gd name="T32" fmla="*/ 164 w 273"/>
                <a:gd name="T33" fmla="*/ 1 h 272"/>
                <a:gd name="T34" fmla="*/ 213 w 273"/>
                <a:gd name="T35" fmla="*/ 22 h 272"/>
                <a:gd name="T36" fmla="*/ 249 w 273"/>
                <a:gd name="T37" fmla="*/ 59 h 272"/>
                <a:gd name="T38" fmla="*/ 270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0" name="Freeform 155">
              <a:extLst>
                <a:ext uri="{FF2B5EF4-FFF2-40B4-BE49-F238E27FC236}">
                  <a16:creationId xmlns:a16="http://schemas.microsoft.com/office/drawing/2014/main" id="{75D74F00-25E0-41F4-838B-E57CB7B5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372" y="1360656"/>
              <a:ext cx="94832" cy="96227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3 w 272"/>
                <a:gd name="T7" fmla="*/ 249 h 272"/>
                <a:gd name="T8" fmla="*/ 165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60 w 272"/>
                <a:gd name="T15" fmla="*/ 249 h 272"/>
                <a:gd name="T16" fmla="*/ 23 w 272"/>
                <a:gd name="T17" fmla="*/ 212 h 272"/>
                <a:gd name="T18" fmla="*/ 3 w 272"/>
                <a:gd name="T19" fmla="*/ 163 h 272"/>
                <a:gd name="T20" fmla="*/ 0 w 272"/>
                <a:gd name="T21" fmla="*/ 136 h 272"/>
                <a:gd name="T22" fmla="*/ 3 w 272"/>
                <a:gd name="T23" fmla="*/ 107 h 272"/>
                <a:gd name="T24" fmla="*/ 23 w 272"/>
                <a:gd name="T25" fmla="*/ 59 h 272"/>
                <a:gd name="T26" fmla="*/ 60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5 w 272"/>
                <a:gd name="T33" fmla="*/ 1 h 272"/>
                <a:gd name="T34" fmla="*/ 213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1" name="Freeform 176">
              <a:extLst>
                <a:ext uri="{FF2B5EF4-FFF2-40B4-BE49-F238E27FC236}">
                  <a16:creationId xmlns:a16="http://schemas.microsoft.com/office/drawing/2014/main" id="{578543A6-1A16-4C94-B71C-70DA0432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765" y="3663115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5 h 272"/>
                <a:gd name="T4" fmla="*/ 250 w 272"/>
                <a:gd name="T5" fmla="*/ 213 h 272"/>
                <a:gd name="T6" fmla="*/ 212 w 272"/>
                <a:gd name="T7" fmla="*/ 250 h 272"/>
                <a:gd name="T8" fmla="*/ 164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59 w 272"/>
                <a:gd name="T15" fmla="*/ 250 h 272"/>
                <a:gd name="T16" fmla="*/ 23 w 272"/>
                <a:gd name="T17" fmla="*/ 213 h 272"/>
                <a:gd name="T18" fmla="*/ 2 w 272"/>
                <a:gd name="T19" fmla="*/ 165 h 272"/>
                <a:gd name="T20" fmla="*/ 0 w 272"/>
                <a:gd name="T21" fmla="*/ 136 h 272"/>
                <a:gd name="T22" fmla="*/ 2 w 272"/>
                <a:gd name="T23" fmla="*/ 109 h 272"/>
                <a:gd name="T24" fmla="*/ 23 w 272"/>
                <a:gd name="T25" fmla="*/ 60 h 272"/>
                <a:gd name="T26" fmla="*/ 59 w 272"/>
                <a:gd name="T27" fmla="*/ 24 h 272"/>
                <a:gd name="T28" fmla="*/ 109 w 272"/>
                <a:gd name="T29" fmla="*/ 3 h 272"/>
                <a:gd name="T30" fmla="*/ 136 w 272"/>
                <a:gd name="T31" fmla="*/ 0 h 272"/>
                <a:gd name="T32" fmla="*/ 164 w 272"/>
                <a:gd name="T33" fmla="*/ 3 h 272"/>
                <a:gd name="T34" fmla="*/ 212 w 272"/>
                <a:gd name="T35" fmla="*/ 24 h 272"/>
                <a:gd name="T36" fmla="*/ 250 w 272"/>
                <a:gd name="T37" fmla="*/ 60 h 272"/>
                <a:gd name="T38" fmla="*/ 271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</p:grpSp>
      <p:grpSp>
        <p:nvGrpSpPr>
          <p:cNvPr id="112" name="Medicine">
            <a:extLst>
              <a:ext uri="{FF2B5EF4-FFF2-40B4-BE49-F238E27FC236}">
                <a16:creationId xmlns:a16="http://schemas.microsoft.com/office/drawing/2014/main" id="{38532F55-C82B-45CC-867C-4C485CB767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6443" y="2537288"/>
            <a:ext cx="86592" cy="94454"/>
            <a:chOff x="8" y="-2"/>
            <a:chExt cx="441" cy="481"/>
          </a:xfrm>
          <a:solidFill>
            <a:schemeClr val="bg1"/>
          </a:solidFill>
        </p:grpSpPr>
        <p:sp>
          <p:nvSpPr>
            <p:cNvPr id="113" name="Medicine">
              <a:extLst>
                <a:ext uri="{FF2B5EF4-FFF2-40B4-BE49-F238E27FC236}">
                  <a16:creationId xmlns:a16="http://schemas.microsoft.com/office/drawing/2014/main" id="{BB44DD15-3018-48CE-A844-F87054704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60"/>
              <a:ext cx="42" cy="21"/>
            </a:xfrm>
            <a:custGeom>
              <a:avLst/>
              <a:gdLst>
                <a:gd name="T0" fmla="*/ 113 w 113"/>
                <a:gd name="T1" fmla="*/ 1 h 57"/>
                <a:gd name="T2" fmla="*/ 95 w 113"/>
                <a:gd name="T3" fmla="*/ 13 h 57"/>
                <a:gd name="T4" fmla="*/ 63 w 113"/>
                <a:gd name="T5" fmla="*/ 29 h 57"/>
                <a:gd name="T6" fmla="*/ 41 w 113"/>
                <a:gd name="T7" fmla="*/ 51 h 57"/>
                <a:gd name="T8" fmla="*/ 16 w 113"/>
                <a:gd name="T9" fmla="*/ 56 h 57"/>
                <a:gd name="T10" fmla="*/ 34 w 113"/>
                <a:gd name="T11" fmla="*/ 47 h 57"/>
                <a:gd name="T12" fmla="*/ 22 w 113"/>
                <a:gd name="T13" fmla="*/ 43 h 57"/>
                <a:gd name="T14" fmla="*/ 0 w 113"/>
                <a:gd name="T15" fmla="*/ 41 h 57"/>
                <a:gd name="T16" fmla="*/ 20 w 113"/>
                <a:gd name="T17" fmla="*/ 39 h 57"/>
                <a:gd name="T18" fmla="*/ 49 w 113"/>
                <a:gd name="T19" fmla="*/ 30 h 57"/>
                <a:gd name="T20" fmla="*/ 88 w 113"/>
                <a:gd name="T21" fmla="*/ 6 h 57"/>
                <a:gd name="T22" fmla="*/ 113 w 113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57">
                  <a:moveTo>
                    <a:pt x="113" y="1"/>
                  </a:moveTo>
                  <a:lnTo>
                    <a:pt x="95" y="13"/>
                  </a:lnTo>
                  <a:cubicBezTo>
                    <a:pt x="95" y="13"/>
                    <a:pt x="85" y="13"/>
                    <a:pt x="63" y="29"/>
                  </a:cubicBezTo>
                  <a:cubicBezTo>
                    <a:pt x="48" y="39"/>
                    <a:pt x="48" y="45"/>
                    <a:pt x="41" y="51"/>
                  </a:cubicBezTo>
                  <a:cubicBezTo>
                    <a:pt x="33" y="57"/>
                    <a:pt x="16" y="56"/>
                    <a:pt x="16" y="56"/>
                  </a:cubicBezTo>
                  <a:cubicBezTo>
                    <a:pt x="16" y="56"/>
                    <a:pt x="36" y="52"/>
                    <a:pt x="34" y="47"/>
                  </a:cubicBezTo>
                  <a:cubicBezTo>
                    <a:pt x="33" y="45"/>
                    <a:pt x="29" y="43"/>
                    <a:pt x="22" y="43"/>
                  </a:cubicBezTo>
                  <a:cubicBezTo>
                    <a:pt x="7" y="43"/>
                    <a:pt x="0" y="41"/>
                    <a:pt x="0" y="41"/>
                  </a:cubicBezTo>
                  <a:cubicBezTo>
                    <a:pt x="0" y="41"/>
                    <a:pt x="6" y="41"/>
                    <a:pt x="20" y="39"/>
                  </a:cubicBezTo>
                  <a:cubicBezTo>
                    <a:pt x="32" y="36"/>
                    <a:pt x="41" y="35"/>
                    <a:pt x="49" y="30"/>
                  </a:cubicBezTo>
                  <a:cubicBezTo>
                    <a:pt x="56" y="25"/>
                    <a:pt x="71" y="12"/>
                    <a:pt x="88" y="6"/>
                  </a:cubicBezTo>
                  <a:cubicBezTo>
                    <a:pt x="104" y="0"/>
                    <a:pt x="113" y="1"/>
                    <a:pt x="1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4" name="Medicine">
              <a:extLst>
                <a:ext uri="{FF2B5EF4-FFF2-40B4-BE49-F238E27FC236}">
                  <a16:creationId xmlns:a16="http://schemas.microsoft.com/office/drawing/2014/main" id="{E8B145B6-574A-491D-AB81-A7641CD5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" y="-2"/>
              <a:ext cx="237" cy="101"/>
            </a:xfrm>
            <a:custGeom>
              <a:avLst/>
              <a:gdLst>
                <a:gd name="T0" fmla="*/ 631 w 631"/>
                <a:gd name="T1" fmla="*/ 268 h 268"/>
                <a:gd name="T2" fmla="*/ 592 w 631"/>
                <a:gd name="T3" fmla="*/ 169 h 268"/>
                <a:gd name="T4" fmla="*/ 437 w 631"/>
                <a:gd name="T5" fmla="*/ 40 h 268"/>
                <a:gd name="T6" fmla="*/ 202 w 631"/>
                <a:gd name="T7" fmla="*/ 68 h 268"/>
                <a:gd name="T8" fmla="*/ 132 w 631"/>
                <a:gd name="T9" fmla="*/ 83 h 268"/>
                <a:gd name="T10" fmla="*/ 31 w 631"/>
                <a:gd name="T11" fmla="*/ 97 h 268"/>
                <a:gd name="T12" fmla="*/ 13 w 631"/>
                <a:gd name="T13" fmla="*/ 147 h 268"/>
                <a:gd name="T14" fmla="*/ 21 w 631"/>
                <a:gd name="T15" fmla="*/ 161 h 268"/>
                <a:gd name="T16" fmla="*/ 25 w 631"/>
                <a:gd name="T17" fmla="*/ 150 h 268"/>
                <a:gd name="T18" fmla="*/ 53 w 631"/>
                <a:gd name="T19" fmla="*/ 168 h 268"/>
                <a:gd name="T20" fmla="*/ 74 w 631"/>
                <a:gd name="T21" fmla="*/ 149 h 268"/>
                <a:gd name="T22" fmla="*/ 135 w 631"/>
                <a:gd name="T23" fmla="*/ 152 h 268"/>
                <a:gd name="T24" fmla="*/ 119 w 631"/>
                <a:gd name="T25" fmla="*/ 179 h 268"/>
                <a:gd name="T26" fmla="*/ 72 w 631"/>
                <a:gd name="T27" fmla="*/ 217 h 268"/>
                <a:gd name="T28" fmla="*/ 114 w 631"/>
                <a:gd name="T29" fmla="*/ 228 h 268"/>
                <a:gd name="T30" fmla="*/ 230 w 631"/>
                <a:gd name="T31" fmla="*/ 139 h 268"/>
                <a:gd name="T32" fmla="*/ 344 w 631"/>
                <a:gd name="T33" fmla="*/ 89 h 268"/>
                <a:gd name="T34" fmla="*/ 531 w 631"/>
                <a:gd name="T35" fmla="*/ 225 h 268"/>
                <a:gd name="T36" fmla="*/ 548 w 631"/>
                <a:gd name="T37" fmla="*/ 268 h 268"/>
                <a:gd name="T38" fmla="*/ 631 w 631"/>
                <a:gd name="T3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1" h="268">
                  <a:moveTo>
                    <a:pt x="631" y="268"/>
                  </a:moveTo>
                  <a:cubicBezTo>
                    <a:pt x="622" y="231"/>
                    <a:pt x="609" y="197"/>
                    <a:pt x="592" y="169"/>
                  </a:cubicBezTo>
                  <a:cubicBezTo>
                    <a:pt x="554" y="108"/>
                    <a:pt x="505" y="62"/>
                    <a:pt x="437" y="40"/>
                  </a:cubicBezTo>
                  <a:cubicBezTo>
                    <a:pt x="311" y="0"/>
                    <a:pt x="229" y="58"/>
                    <a:pt x="202" y="68"/>
                  </a:cubicBezTo>
                  <a:cubicBezTo>
                    <a:pt x="183" y="75"/>
                    <a:pt x="163" y="62"/>
                    <a:pt x="132" y="83"/>
                  </a:cubicBezTo>
                  <a:cubicBezTo>
                    <a:pt x="119" y="92"/>
                    <a:pt x="67" y="93"/>
                    <a:pt x="31" y="97"/>
                  </a:cubicBezTo>
                  <a:cubicBezTo>
                    <a:pt x="0" y="101"/>
                    <a:pt x="10" y="139"/>
                    <a:pt x="13" y="147"/>
                  </a:cubicBezTo>
                  <a:cubicBezTo>
                    <a:pt x="16" y="155"/>
                    <a:pt x="21" y="161"/>
                    <a:pt x="21" y="161"/>
                  </a:cubicBezTo>
                  <a:cubicBezTo>
                    <a:pt x="21" y="161"/>
                    <a:pt x="20" y="150"/>
                    <a:pt x="25" y="150"/>
                  </a:cubicBezTo>
                  <a:cubicBezTo>
                    <a:pt x="30" y="150"/>
                    <a:pt x="53" y="168"/>
                    <a:pt x="53" y="168"/>
                  </a:cubicBezTo>
                  <a:cubicBezTo>
                    <a:pt x="53" y="168"/>
                    <a:pt x="59" y="150"/>
                    <a:pt x="74" y="149"/>
                  </a:cubicBezTo>
                  <a:cubicBezTo>
                    <a:pt x="94" y="149"/>
                    <a:pt x="122" y="152"/>
                    <a:pt x="135" y="152"/>
                  </a:cubicBezTo>
                  <a:cubicBezTo>
                    <a:pt x="160" y="150"/>
                    <a:pt x="119" y="179"/>
                    <a:pt x="119" y="179"/>
                  </a:cubicBezTo>
                  <a:cubicBezTo>
                    <a:pt x="119" y="179"/>
                    <a:pt x="70" y="205"/>
                    <a:pt x="72" y="217"/>
                  </a:cubicBezTo>
                  <a:cubicBezTo>
                    <a:pt x="75" y="230"/>
                    <a:pt x="107" y="229"/>
                    <a:pt x="114" y="228"/>
                  </a:cubicBezTo>
                  <a:cubicBezTo>
                    <a:pt x="141" y="223"/>
                    <a:pt x="220" y="174"/>
                    <a:pt x="230" y="139"/>
                  </a:cubicBezTo>
                  <a:cubicBezTo>
                    <a:pt x="239" y="106"/>
                    <a:pt x="296" y="84"/>
                    <a:pt x="344" y="89"/>
                  </a:cubicBezTo>
                  <a:cubicBezTo>
                    <a:pt x="432" y="97"/>
                    <a:pt x="482" y="133"/>
                    <a:pt x="531" y="225"/>
                  </a:cubicBezTo>
                  <a:cubicBezTo>
                    <a:pt x="538" y="239"/>
                    <a:pt x="543" y="253"/>
                    <a:pt x="548" y="268"/>
                  </a:cubicBezTo>
                  <a:lnTo>
                    <a:pt x="631" y="2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5" name="Medicine">
              <a:extLst>
                <a:ext uri="{FF2B5EF4-FFF2-40B4-BE49-F238E27FC236}">
                  <a16:creationId xmlns:a16="http://schemas.microsoft.com/office/drawing/2014/main" id="{4A5FFDF8-328C-4729-9AF4-3F926186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108"/>
              <a:ext cx="441" cy="114"/>
            </a:xfrm>
            <a:custGeom>
              <a:avLst/>
              <a:gdLst>
                <a:gd name="T0" fmla="*/ 587 w 1173"/>
                <a:gd name="T1" fmla="*/ 0 h 303"/>
                <a:gd name="T2" fmla="*/ 0 w 1173"/>
                <a:gd name="T3" fmla="*/ 0 h 303"/>
                <a:gd name="T4" fmla="*/ 460 w 1173"/>
                <a:gd name="T5" fmla="*/ 219 h 303"/>
                <a:gd name="T6" fmla="*/ 538 w 1173"/>
                <a:gd name="T7" fmla="*/ 294 h 303"/>
                <a:gd name="T8" fmla="*/ 538 w 1173"/>
                <a:gd name="T9" fmla="*/ 303 h 303"/>
                <a:gd name="T10" fmla="*/ 635 w 1173"/>
                <a:gd name="T11" fmla="*/ 288 h 303"/>
                <a:gd name="T12" fmla="*/ 713 w 1173"/>
                <a:gd name="T13" fmla="*/ 219 h 303"/>
                <a:gd name="T14" fmla="*/ 1173 w 1173"/>
                <a:gd name="T15" fmla="*/ 0 h 303"/>
                <a:gd name="T16" fmla="*/ 587 w 1173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3" h="303">
                  <a:moveTo>
                    <a:pt x="587" y="0"/>
                  </a:moveTo>
                  <a:lnTo>
                    <a:pt x="0" y="0"/>
                  </a:lnTo>
                  <a:cubicBezTo>
                    <a:pt x="0" y="0"/>
                    <a:pt x="36" y="152"/>
                    <a:pt x="460" y="219"/>
                  </a:cubicBezTo>
                  <a:cubicBezTo>
                    <a:pt x="536" y="231"/>
                    <a:pt x="538" y="283"/>
                    <a:pt x="538" y="294"/>
                  </a:cubicBezTo>
                  <a:lnTo>
                    <a:pt x="538" y="303"/>
                  </a:lnTo>
                  <a:cubicBezTo>
                    <a:pt x="574" y="298"/>
                    <a:pt x="606" y="294"/>
                    <a:pt x="635" y="288"/>
                  </a:cubicBezTo>
                  <a:cubicBezTo>
                    <a:pt x="637" y="270"/>
                    <a:pt x="647" y="230"/>
                    <a:pt x="713" y="219"/>
                  </a:cubicBezTo>
                  <a:cubicBezTo>
                    <a:pt x="1137" y="152"/>
                    <a:pt x="1173" y="0"/>
                    <a:pt x="1173" y="0"/>
                  </a:cubicBez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6" name="Medicine">
              <a:extLst>
                <a:ext uri="{FF2B5EF4-FFF2-40B4-BE49-F238E27FC236}">
                  <a16:creationId xmlns:a16="http://schemas.microsoft.com/office/drawing/2014/main" id="{493F2A44-F86F-4B89-9099-4A30C5BBB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" y="179"/>
              <a:ext cx="251" cy="162"/>
            </a:xfrm>
            <a:custGeom>
              <a:avLst/>
              <a:gdLst>
                <a:gd name="T0" fmla="*/ 554 w 667"/>
                <a:gd name="T1" fmla="*/ 32 h 430"/>
                <a:gd name="T2" fmla="*/ 487 w 667"/>
                <a:gd name="T3" fmla="*/ 82 h 430"/>
                <a:gd name="T4" fmla="*/ 246 w 667"/>
                <a:gd name="T5" fmla="*/ 140 h 430"/>
                <a:gd name="T6" fmla="*/ 0 w 667"/>
                <a:gd name="T7" fmla="*/ 291 h 430"/>
                <a:gd name="T8" fmla="*/ 234 w 667"/>
                <a:gd name="T9" fmla="*/ 430 h 430"/>
                <a:gd name="T10" fmla="*/ 234 w 667"/>
                <a:gd name="T11" fmla="*/ 341 h 430"/>
                <a:gd name="T12" fmla="*/ 108 w 667"/>
                <a:gd name="T13" fmla="*/ 289 h 430"/>
                <a:gd name="T14" fmla="*/ 246 w 667"/>
                <a:gd name="T15" fmla="*/ 231 h 430"/>
                <a:gd name="T16" fmla="*/ 539 w 667"/>
                <a:gd name="T17" fmla="*/ 151 h 430"/>
                <a:gd name="T18" fmla="*/ 667 w 667"/>
                <a:gd name="T19" fmla="*/ 0 h 430"/>
                <a:gd name="T20" fmla="*/ 554 w 667"/>
                <a:gd name="T21" fmla="*/ 3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430">
                  <a:moveTo>
                    <a:pt x="554" y="32"/>
                  </a:moveTo>
                  <a:cubicBezTo>
                    <a:pt x="536" y="51"/>
                    <a:pt x="514" y="68"/>
                    <a:pt x="487" y="82"/>
                  </a:cubicBezTo>
                  <a:cubicBezTo>
                    <a:pt x="411" y="119"/>
                    <a:pt x="341" y="129"/>
                    <a:pt x="246" y="140"/>
                  </a:cubicBezTo>
                  <a:cubicBezTo>
                    <a:pt x="231" y="142"/>
                    <a:pt x="0" y="171"/>
                    <a:pt x="0" y="291"/>
                  </a:cubicBezTo>
                  <a:cubicBezTo>
                    <a:pt x="0" y="395"/>
                    <a:pt x="184" y="424"/>
                    <a:pt x="234" y="430"/>
                  </a:cubicBezTo>
                  <a:lnTo>
                    <a:pt x="234" y="341"/>
                  </a:lnTo>
                  <a:cubicBezTo>
                    <a:pt x="200" y="337"/>
                    <a:pt x="108" y="322"/>
                    <a:pt x="108" y="289"/>
                  </a:cubicBezTo>
                  <a:cubicBezTo>
                    <a:pt x="108" y="250"/>
                    <a:pt x="227" y="233"/>
                    <a:pt x="246" y="231"/>
                  </a:cubicBezTo>
                  <a:cubicBezTo>
                    <a:pt x="379" y="215"/>
                    <a:pt x="468" y="189"/>
                    <a:pt x="539" y="151"/>
                  </a:cubicBezTo>
                  <a:cubicBezTo>
                    <a:pt x="605" y="115"/>
                    <a:pt x="645" y="61"/>
                    <a:pt x="667" y="0"/>
                  </a:cubicBezTo>
                  <a:cubicBezTo>
                    <a:pt x="632" y="12"/>
                    <a:pt x="594" y="23"/>
                    <a:pt x="554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7" name="Medicine">
              <a:extLst>
                <a:ext uri="{FF2B5EF4-FFF2-40B4-BE49-F238E27FC236}">
                  <a16:creationId xmlns:a16="http://schemas.microsoft.com/office/drawing/2014/main" id="{2E7F60AE-FC5F-46D4-9A88-604327CF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314"/>
              <a:ext cx="156" cy="116"/>
            </a:xfrm>
            <a:custGeom>
              <a:avLst/>
              <a:gdLst>
                <a:gd name="T0" fmla="*/ 271 w 413"/>
                <a:gd name="T1" fmla="*/ 0 h 306"/>
                <a:gd name="T2" fmla="*/ 271 w 413"/>
                <a:gd name="T3" fmla="*/ 88 h 306"/>
                <a:gd name="T4" fmla="*/ 324 w 413"/>
                <a:gd name="T5" fmla="*/ 117 h 306"/>
                <a:gd name="T6" fmla="*/ 113 w 413"/>
                <a:gd name="T7" fmla="*/ 205 h 306"/>
                <a:gd name="T8" fmla="*/ 0 w 413"/>
                <a:gd name="T9" fmla="*/ 306 h 306"/>
                <a:gd name="T10" fmla="*/ 99 w 413"/>
                <a:gd name="T11" fmla="*/ 261 h 306"/>
                <a:gd name="T12" fmla="*/ 413 w 413"/>
                <a:gd name="T13" fmla="*/ 109 h 306"/>
                <a:gd name="T14" fmla="*/ 271 w 413"/>
                <a:gd name="T1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306">
                  <a:moveTo>
                    <a:pt x="271" y="0"/>
                  </a:moveTo>
                  <a:lnTo>
                    <a:pt x="271" y="88"/>
                  </a:lnTo>
                  <a:cubicBezTo>
                    <a:pt x="290" y="92"/>
                    <a:pt x="324" y="101"/>
                    <a:pt x="324" y="117"/>
                  </a:cubicBezTo>
                  <a:cubicBezTo>
                    <a:pt x="324" y="140"/>
                    <a:pt x="197" y="164"/>
                    <a:pt x="113" y="205"/>
                  </a:cubicBezTo>
                  <a:cubicBezTo>
                    <a:pt x="28" y="245"/>
                    <a:pt x="0" y="306"/>
                    <a:pt x="0" y="306"/>
                  </a:cubicBezTo>
                  <a:cubicBezTo>
                    <a:pt x="0" y="306"/>
                    <a:pt x="31" y="279"/>
                    <a:pt x="99" y="261"/>
                  </a:cubicBezTo>
                  <a:cubicBezTo>
                    <a:pt x="166" y="243"/>
                    <a:pt x="413" y="222"/>
                    <a:pt x="413" y="109"/>
                  </a:cubicBezTo>
                  <a:cubicBezTo>
                    <a:pt x="413" y="29"/>
                    <a:pt x="308" y="6"/>
                    <a:pt x="27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8" name="Medicine">
              <a:extLst>
                <a:ext uri="{FF2B5EF4-FFF2-40B4-BE49-F238E27FC236}">
                  <a16:creationId xmlns:a16="http://schemas.microsoft.com/office/drawing/2014/main" id="{C45EE33E-7C0F-4EAE-B709-8AF3456E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411"/>
              <a:ext cx="282" cy="68"/>
            </a:xfrm>
            <a:custGeom>
              <a:avLst/>
              <a:gdLst>
                <a:gd name="T0" fmla="*/ 669 w 751"/>
                <a:gd name="T1" fmla="*/ 126 h 180"/>
                <a:gd name="T2" fmla="*/ 463 w 751"/>
                <a:gd name="T3" fmla="*/ 72 h 180"/>
                <a:gd name="T4" fmla="*/ 424 w 751"/>
                <a:gd name="T5" fmla="*/ 11 h 180"/>
                <a:gd name="T6" fmla="*/ 424 w 751"/>
                <a:gd name="T7" fmla="*/ 0 h 180"/>
                <a:gd name="T8" fmla="*/ 332 w 751"/>
                <a:gd name="T9" fmla="*/ 19 h 180"/>
                <a:gd name="T10" fmla="*/ 327 w 751"/>
                <a:gd name="T11" fmla="*/ 20 h 180"/>
                <a:gd name="T12" fmla="*/ 288 w 751"/>
                <a:gd name="T13" fmla="*/ 72 h 180"/>
                <a:gd name="T14" fmla="*/ 82 w 751"/>
                <a:gd name="T15" fmla="*/ 126 h 180"/>
                <a:gd name="T16" fmla="*/ 0 w 751"/>
                <a:gd name="T17" fmla="*/ 180 h 180"/>
                <a:gd name="T18" fmla="*/ 376 w 751"/>
                <a:gd name="T19" fmla="*/ 180 h 180"/>
                <a:gd name="T20" fmla="*/ 751 w 751"/>
                <a:gd name="T21" fmla="*/ 180 h 180"/>
                <a:gd name="T22" fmla="*/ 669 w 751"/>
                <a:gd name="T23" fmla="*/ 1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1" h="180">
                  <a:moveTo>
                    <a:pt x="669" y="126"/>
                  </a:moveTo>
                  <a:cubicBezTo>
                    <a:pt x="607" y="106"/>
                    <a:pt x="515" y="98"/>
                    <a:pt x="463" y="72"/>
                  </a:cubicBezTo>
                  <a:cubicBezTo>
                    <a:pt x="436" y="58"/>
                    <a:pt x="424" y="37"/>
                    <a:pt x="424" y="11"/>
                  </a:cubicBezTo>
                  <a:cubicBezTo>
                    <a:pt x="424" y="9"/>
                    <a:pt x="424" y="5"/>
                    <a:pt x="424" y="0"/>
                  </a:cubicBezTo>
                  <a:cubicBezTo>
                    <a:pt x="391" y="8"/>
                    <a:pt x="359" y="14"/>
                    <a:pt x="332" y="19"/>
                  </a:cubicBezTo>
                  <a:cubicBezTo>
                    <a:pt x="330" y="19"/>
                    <a:pt x="328" y="20"/>
                    <a:pt x="327" y="20"/>
                  </a:cubicBezTo>
                  <a:cubicBezTo>
                    <a:pt x="324" y="42"/>
                    <a:pt x="312" y="60"/>
                    <a:pt x="288" y="72"/>
                  </a:cubicBezTo>
                  <a:cubicBezTo>
                    <a:pt x="236" y="98"/>
                    <a:pt x="144" y="106"/>
                    <a:pt x="82" y="126"/>
                  </a:cubicBezTo>
                  <a:cubicBezTo>
                    <a:pt x="18" y="147"/>
                    <a:pt x="0" y="180"/>
                    <a:pt x="0" y="180"/>
                  </a:cubicBezTo>
                  <a:lnTo>
                    <a:pt x="376" y="180"/>
                  </a:lnTo>
                  <a:lnTo>
                    <a:pt x="751" y="180"/>
                  </a:lnTo>
                  <a:cubicBezTo>
                    <a:pt x="751" y="180"/>
                    <a:pt x="733" y="147"/>
                    <a:pt x="669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  <p:sp>
          <p:nvSpPr>
            <p:cNvPr id="119" name="Medicine">
              <a:extLst>
                <a:ext uri="{FF2B5EF4-FFF2-40B4-BE49-F238E27FC236}">
                  <a16:creationId xmlns:a16="http://schemas.microsoft.com/office/drawing/2014/main" id="{97CA7AEB-776D-4946-A3D0-B4D90AF11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" y="269"/>
              <a:ext cx="36" cy="106"/>
            </a:xfrm>
            <a:custGeom>
              <a:avLst/>
              <a:gdLst>
                <a:gd name="T0" fmla="*/ 0 w 97"/>
                <a:gd name="T1" fmla="*/ 16 h 282"/>
                <a:gd name="T2" fmla="*/ 0 w 97"/>
                <a:gd name="T3" fmla="*/ 282 h 282"/>
                <a:gd name="T4" fmla="*/ 73 w 97"/>
                <a:gd name="T5" fmla="*/ 257 h 282"/>
                <a:gd name="T6" fmla="*/ 97 w 97"/>
                <a:gd name="T7" fmla="*/ 249 h 282"/>
                <a:gd name="T8" fmla="*/ 97 w 97"/>
                <a:gd name="T9" fmla="*/ 0 h 282"/>
                <a:gd name="T10" fmla="*/ 0 w 97"/>
                <a:gd name="T11" fmla="*/ 1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82">
                  <a:moveTo>
                    <a:pt x="0" y="16"/>
                  </a:moveTo>
                  <a:cubicBezTo>
                    <a:pt x="0" y="101"/>
                    <a:pt x="0" y="206"/>
                    <a:pt x="0" y="282"/>
                  </a:cubicBezTo>
                  <a:cubicBezTo>
                    <a:pt x="24" y="273"/>
                    <a:pt x="49" y="265"/>
                    <a:pt x="73" y="257"/>
                  </a:cubicBezTo>
                  <a:cubicBezTo>
                    <a:pt x="80" y="255"/>
                    <a:pt x="89" y="252"/>
                    <a:pt x="97" y="249"/>
                  </a:cubicBezTo>
                  <a:cubicBezTo>
                    <a:pt x="97" y="172"/>
                    <a:pt x="97" y="77"/>
                    <a:pt x="97" y="0"/>
                  </a:cubicBezTo>
                  <a:cubicBezTo>
                    <a:pt x="67" y="6"/>
                    <a:pt x="35" y="12"/>
                    <a:pt x="0" y="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endParaRPr>
            </a:p>
          </p:txBody>
        </p:sp>
      </p:grpSp>
      <p:cxnSp>
        <p:nvCxnSpPr>
          <p:cNvPr id="120" name="Connecteur en angle 86">
            <a:extLst>
              <a:ext uri="{FF2B5EF4-FFF2-40B4-BE49-F238E27FC236}">
                <a16:creationId xmlns:a16="http://schemas.microsoft.com/office/drawing/2014/main" id="{E6BDAFA3-DA59-4B2D-85F9-B6B02BFE5CDB}"/>
              </a:ext>
            </a:extLst>
          </p:cNvPr>
          <p:cNvCxnSpPr>
            <a:stCxn id="130" idx="2"/>
            <a:endCxn id="154" idx="13"/>
          </p:cNvCxnSpPr>
          <p:nvPr/>
        </p:nvCxnSpPr>
        <p:spPr>
          <a:xfrm rot="10800000">
            <a:off x="3420839" y="2174623"/>
            <a:ext cx="800009" cy="275905"/>
          </a:xfrm>
          <a:prstGeom prst="bentConnector3">
            <a:avLst>
              <a:gd name="adj1" fmla="val 50000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lient_Success">
            <a:extLst>
              <a:ext uri="{FF2B5EF4-FFF2-40B4-BE49-F238E27FC236}">
                <a16:creationId xmlns:a16="http://schemas.microsoft.com/office/drawing/2014/main" id="{33E5129F-267E-48BC-A841-7829E128D5EC}"/>
              </a:ext>
            </a:extLst>
          </p:cNvPr>
          <p:cNvSpPr>
            <a:spLocks/>
          </p:cNvSpPr>
          <p:nvPr/>
        </p:nvSpPr>
        <p:spPr bwMode="auto">
          <a:xfrm>
            <a:off x="4853320" y="2393513"/>
            <a:ext cx="25717" cy="25717"/>
          </a:xfrm>
          <a:custGeom>
            <a:avLst/>
            <a:gdLst>
              <a:gd name="T0" fmla="*/ 8 w 76"/>
              <a:gd name="T1" fmla="*/ 7 h 32"/>
              <a:gd name="T2" fmla="*/ 0 w 76"/>
              <a:gd name="T3" fmla="*/ 0 h 32"/>
              <a:gd name="T4" fmla="*/ 8 w 76"/>
              <a:gd name="T5" fmla="*/ 7 h 32"/>
              <a:gd name="T6" fmla="*/ 76 w 76"/>
              <a:gd name="T7" fmla="*/ 32 h 32"/>
              <a:gd name="T8" fmla="*/ 76 w 76"/>
              <a:gd name="T9" fmla="*/ 32 h 32"/>
              <a:gd name="T10" fmla="*/ 8 w 76"/>
              <a:gd name="T11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32">
                <a:moveTo>
                  <a:pt x="8" y="7"/>
                </a:moveTo>
                <a:lnTo>
                  <a:pt x="0" y="0"/>
                </a:lnTo>
                <a:cubicBezTo>
                  <a:pt x="1" y="2"/>
                  <a:pt x="8" y="7"/>
                  <a:pt x="8" y="7"/>
                </a:cubicBezTo>
                <a:cubicBezTo>
                  <a:pt x="30" y="15"/>
                  <a:pt x="54" y="24"/>
                  <a:pt x="76" y="32"/>
                </a:cubicBezTo>
                <a:lnTo>
                  <a:pt x="76" y="32"/>
                </a:lnTo>
                <a:cubicBezTo>
                  <a:pt x="54" y="24"/>
                  <a:pt x="30" y="16"/>
                  <a:pt x="8" y="7"/>
                </a:cubicBezTo>
                <a:close/>
              </a:path>
            </a:pathLst>
          </a:custGeom>
          <a:solidFill>
            <a:srgbClr val="DF455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7" rIns="51435" bIns="25717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22" name="Client_Success">
            <a:extLst>
              <a:ext uri="{FF2B5EF4-FFF2-40B4-BE49-F238E27FC236}">
                <a16:creationId xmlns:a16="http://schemas.microsoft.com/office/drawing/2014/main" id="{4732A9C7-3CF9-4DF7-8392-88F070E232FC}"/>
              </a:ext>
            </a:extLst>
          </p:cNvPr>
          <p:cNvSpPr>
            <a:spLocks/>
          </p:cNvSpPr>
          <p:nvPr/>
        </p:nvSpPr>
        <p:spPr bwMode="auto">
          <a:xfrm>
            <a:off x="4857800" y="2395408"/>
            <a:ext cx="25717" cy="25717"/>
          </a:xfrm>
          <a:custGeom>
            <a:avLst/>
            <a:gdLst>
              <a:gd name="T0" fmla="*/ 0 w 25"/>
              <a:gd name="T1" fmla="*/ 0 h 12"/>
              <a:gd name="T2" fmla="*/ 25 w 25"/>
              <a:gd name="T3" fmla="*/ 12 h 12"/>
              <a:gd name="T4" fmla="*/ 0 w 25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12">
                <a:moveTo>
                  <a:pt x="0" y="0"/>
                </a:moveTo>
                <a:cubicBezTo>
                  <a:pt x="8" y="4"/>
                  <a:pt x="16" y="8"/>
                  <a:pt x="25" y="12"/>
                </a:cubicBezTo>
                <a:cubicBezTo>
                  <a:pt x="16" y="8"/>
                  <a:pt x="7" y="4"/>
                  <a:pt x="0" y="0"/>
                </a:cubicBezTo>
                <a:close/>
              </a:path>
            </a:pathLst>
          </a:custGeom>
          <a:solidFill>
            <a:srgbClr val="DF455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7" rIns="51435" bIns="25717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23" name="Oval 35">
            <a:extLst>
              <a:ext uri="{FF2B5EF4-FFF2-40B4-BE49-F238E27FC236}">
                <a16:creationId xmlns:a16="http://schemas.microsoft.com/office/drawing/2014/main" id="{0EA0F1C3-E49B-4721-90E3-E9D0809258FA}"/>
              </a:ext>
            </a:extLst>
          </p:cNvPr>
          <p:cNvSpPr/>
          <p:nvPr/>
        </p:nvSpPr>
        <p:spPr>
          <a:xfrm>
            <a:off x="3599892" y="2653676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124" name="Connecteur en angle 90">
            <a:extLst>
              <a:ext uri="{FF2B5EF4-FFF2-40B4-BE49-F238E27FC236}">
                <a16:creationId xmlns:a16="http://schemas.microsoft.com/office/drawing/2014/main" id="{DB1FD2E4-A79B-4C20-8B42-567B7AC59E66}"/>
              </a:ext>
            </a:extLst>
          </p:cNvPr>
          <p:cNvCxnSpPr>
            <a:cxnSpLocks/>
            <a:stCxn id="123" idx="2"/>
            <a:endCxn id="215" idx="3"/>
          </p:cNvCxnSpPr>
          <p:nvPr/>
        </p:nvCxnSpPr>
        <p:spPr>
          <a:xfrm rot="10800000" flipV="1">
            <a:off x="3207220" y="2722535"/>
            <a:ext cx="392673" cy="312728"/>
          </a:xfrm>
          <a:prstGeom prst="bentConnector3">
            <a:avLst>
              <a:gd name="adj1" fmla="val 50000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en angle 92">
            <a:extLst>
              <a:ext uri="{FF2B5EF4-FFF2-40B4-BE49-F238E27FC236}">
                <a16:creationId xmlns:a16="http://schemas.microsoft.com/office/drawing/2014/main" id="{32D8827A-7C6B-480D-B614-4981F54D201E}"/>
              </a:ext>
            </a:extLst>
          </p:cNvPr>
          <p:cNvCxnSpPr>
            <a:cxnSpLocks/>
            <a:stCxn id="126" idx="2"/>
            <a:endCxn id="190" idx="3"/>
          </p:cNvCxnSpPr>
          <p:nvPr/>
        </p:nvCxnSpPr>
        <p:spPr>
          <a:xfrm rot="10800000">
            <a:off x="4154810" y="1491921"/>
            <a:ext cx="271992" cy="733574"/>
          </a:xfrm>
          <a:prstGeom prst="bentConnector3">
            <a:avLst>
              <a:gd name="adj1" fmla="val 50000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35">
            <a:extLst>
              <a:ext uri="{FF2B5EF4-FFF2-40B4-BE49-F238E27FC236}">
                <a16:creationId xmlns:a16="http://schemas.microsoft.com/office/drawing/2014/main" id="{006A0721-626C-46C5-8A98-7FC3D4841390}"/>
              </a:ext>
            </a:extLst>
          </p:cNvPr>
          <p:cNvSpPr/>
          <p:nvPr/>
        </p:nvSpPr>
        <p:spPr>
          <a:xfrm>
            <a:off x="4426802" y="2156636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27" name="Oval 35">
            <a:extLst>
              <a:ext uri="{FF2B5EF4-FFF2-40B4-BE49-F238E27FC236}">
                <a16:creationId xmlns:a16="http://schemas.microsoft.com/office/drawing/2014/main" id="{3CDAF7A6-3B84-4EF2-A5DB-B0957A4E3F1F}"/>
              </a:ext>
            </a:extLst>
          </p:cNvPr>
          <p:cNvSpPr/>
          <p:nvPr/>
        </p:nvSpPr>
        <p:spPr>
          <a:xfrm>
            <a:off x="4583513" y="1947678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129" name="Connecteur en angle 96">
            <a:extLst>
              <a:ext uri="{FF2B5EF4-FFF2-40B4-BE49-F238E27FC236}">
                <a16:creationId xmlns:a16="http://schemas.microsoft.com/office/drawing/2014/main" id="{E096E6E7-37EF-4A87-AA77-3EE4ECFD9B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96316" y="1389699"/>
            <a:ext cx="855604" cy="287022"/>
          </a:xfrm>
          <a:prstGeom prst="bentConnector2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5">
            <a:extLst>
              <a:ext uri="{FF2B5EF4-FFF2-40B4-BE49-F238E27FC236}">
                <a16:creationId xmlns:a16="http://schemas.microsoft.com/office/drawing/2014/main" id="{2EAAD501-CAD9-42EF-82F1-ABC93A88577A}"/>
              </a:ext>
            </a:extLst>
          </p:cNvPr>
          <p:cNvSpPr/>
          <p:nvPr/>
        </p:nvSpPr>
        <p:spPr>
          <a:xfrm>
            <a:off x="4220847" y="2381668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5FAE2E8-5E0D-4F72-BE00-B804FAA9127E}"/>
              </a:ext>
            </a:extLst>
          </p:cNvPr>
          <p:cNvSpPr/>
          <p:nvPr/>
        </p:nvSpPr>
        <p:spPr>
          <a:xfrm>
            <a:off x="6064877" y="523514"/>
            <a:ext cx="3189586" cy="113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La page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4"/>
              </a:rPr>
              <a:t>« vous êtes professionnels du médico-social »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Helvetica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2F4C8F9-AECE-4C7D-9051-FCBAA500D78E}"/>
              </a:ext>
            </a:extLst>
          </p:cNvPr>
          <p:cNvSpPr/>
          <p:nvPr/>
        </p:nvSpPr>
        <p:spPr>
          <a:xfrm>
            <a:off x="85574" y="777994"/>
            <a:ext cx="3365196" cy="104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5"/>
              </a:rPr>
              <a:t>Feuille de route « Accélérer le virage numérique 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5"/>
              </a:rPr>
              <a:t>» 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 </a:t>
            </a:r>
          </a:p>
          <a:p>
            <a:pPr marL="0" marR="0" lvl="0" indent="0" algn="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6"/>
              </a:rPr>
              <a:t>Les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6"/>
              </a:rPr>
              <a:t>conclusions du Ségur de la 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6"/>
              </a:rPr>
              <a:t>Santé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 </a:t>
            </a:r>
            <a:endParaRPr kumimoji="0" lang="fr-FR" sz="105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  <a:p>
            <a:pPr marL="0" marR="0" lvl="0" indent="0" algn="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D6AE19F-1330-489A-9FBA-A1687A857697}"/>
              </a:ext>
            </a:extLst>
          </p:cNvPr>
          <p:cNvSpPr/>
          <p:nvPr/>
        </p:nvSpPr>
        <p:spPr>
          <a:xfrm>
            <a:off x="1290801" y="1841864"/>
            <a:ext cx="1937324" cy="257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Pour se former à la e-santé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: </a:t>
            </a:r>
          </a:p>
          <a:p>
            <a:pPr marL="0" marR="0" lvl="0" indent="0" algn="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7"/>
              </a:rPr>
              <a:t>https://esante-formation.fr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39" name="Oval 35">
            <a:extLst>
              <a:ext uri="{FF2B5EF4-FFF2-40B4-BE49-F238E27FC236}">
                <a16:creationId xmlns:a16="http://schemas.microsoft.com/office/drawing/2014/main" id="{FDABAA6F-C946-4B2B-9F52-8FFA892FAFFE}"/>
              </a:ext>
            </a:extLst>
          </p:cNvPr>
          <p:cNvSpPr/>
          <p:nvPr/>
        </p:nvSpPr>
        <p:spPr>
          <a:xfrm>
            <a:off x="3841738" y="2926095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140" name="Connecteur en angle 108">
            <a:extLst>
              <a:ext uri="{FF2B5EF4-FFF2-40B4-BE49-F238E27FC236}">
                <a16:creationId xmlns:a16="http://schemas.microsoft.com/office/drawing/2014/main" id="{C6D18940-EEBA-4F4F-8D4D-F946B88422FE}"/>
              </a:ext>
            </a:extLst>
          </p:cNvPr>
          <p:cNvCxnSpPr>
            <a:cxnSpLocks/>
            <a:stCxn id="139" idx="4"/>
            <a:endCxn id="1026" idx="3"/>
          </p:cNvCxnSpPr>
          <p:nvPr/>
        </p:nvCxnSpPr>
        <p:spPr>
          <a:xfrm rot="5400000">
            <a:off x="3384645" y="3322432"/>
            <a:ext cx="782671" cy="265432"/>
          </a:xfrm>
          <a:prstGeom prst="bentConnector2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35">
            <a:extLst>
              <a:ext uri="{FF2B5EF4-FFF2-40B4-BE49-F238E27FC236}">
                <a16:creationId xmlns:a16="http://schemas.microsoft.com/office/drawing/2014/main" id="{23AA2975-AEDA-4F6F-9F66-3CE09960E20A}"/>
              </a:ext>
            </a:extLst>
          </p:cNvPr>
          <p:cNvSpPr/>
          <p:nvPr/>
        </p:nvSpPr>
        <p:spPr>
          <a:xfrm>
            <a:off x="4762121" y="2321933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142" name="Connecteur en angle 112">
            <a:extLst>
              <a:ext uri="{FF2B5EF4-FFF2-40B4-BE49-F238E27FC236}">
                <a16:creationId xmlns:a16="http://schemas.microsoft.com/office/drawing/2014/main" id="{AFC15D7A-0E18-4C3E-9398-1D2F5F2A234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44894" y="1809791"/>
            <a:ext cx="225966" cy="847703"/>
          </a:xfrm>
          <a:prstGeom prst="bentConnector2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Diploma">
            <a:extLst>
              <a:ext uri="{FF2B5EF4-FFF2-40B4-BE49-F238E27FC236}">
                <a16:creationId xmlns:a16="http://schemas.microsoft.com/office/drawing/2014/main" id="{112C0F02-9B5D-4A94-9506-C0CD5B8EE4A1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214665" y="1894026"/>
            <a:ext cx="288209" cy="238743"/>
          </a:xfrm>
          <a:custGeom>
            <a:avLst/>
            <a:gdLst>
              <a:gd name="T0" fmla="*/ 108 w 592"/>
              <a:gd name="T1" fmla="*/ 278 h 490"/>
              <a:gd name="T2" fmla="*/ 108 w 592"/>
              <a:gd name="T3" fmla="*/ 386 h 490"/>
              <a:gd name="T4" fmla="*/ 293 w 592"/>
              <a:gd name="T5" fmla="*/ 489 h 490"/>
              <a:gd name="T6" fmla="*/ 483 w 592"/>
              <a:gd name="T7" fmla="*/ 386 h 490"/>
              <a:gd name="T8" fmla="*/ 483 w 592"/>
              <a:gd name="T9" fmla="*/ 278 h 490"/>
              <a:gd name="T10" fmla="*/ 293 w 592"/>
              <a:gd name="T11" fmla="*/ 381 h 490"/>
              <a:gd name="T12" fmla="*/ 108 w 592"/>
              <a:gd name="T13" fmla="*/ 278 h 490"/>
              <a:gd name="T14" fmla="*/ 293 w 592"/>
              <a:gd name="T15" fmla="*/ 0 h 490"/>
              <a:gd name="T16" fmla="*/ 0 w 592"/>
              <a:gd name="T17" fmla="*/ 165 h 490"/>
              <a:gd name="T18" fmla="*/ 293 w 592"/>
              <a:gd name="T19" fmla="*/ 324 h 490"/>
              <a:gd name="T20" fmla="*/ 535 w 592"/>
              <a:gd name="T21" fmla="*/ 196 h 490"/>
              <a:gd name="T22" fmla="*/ 535 w 592"/>
              <a:gd name="T23" fmla="*/ 381 h 490"/>
              <a:gd name="T24" fmla="*/ 591 w 592"/>
              <a:gd name="T25" fmla="*/ 381 h 490"/>
              <a:gd name="T26" fmla="*/ 591 w 592"/>
              <a:gd name="T27" fmla="*/ 165 h 490"/>
              <a:gd name="T28" fmla="*/ 293 w 592"/>
              <a:gd name="T2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490">
                <a:moveTo>
                  <a:pt x="108" y="278"/>
                </a:moveTo>
                <a:lnTo>
                  <a:pt x="108" y="386"/>
                </a:lnTo>
                <a:lnTo>
                  <a:pt x="293" y="489"/>
                </a:lnTo>
                <a:lnTo>
                  <a:pt x="483" y="386"/>
                </a:lnTo>
                <a:lnTo>
                  <a:pt x="483" y="278"/>
                </a:lnTo>
                <a:lnTo>
                  <a:pt x="293" y="381"/>
                </a:lnTo>
                <a:lnTo>
                  <a:pt x="108" y="278"/>
                </a:lnTo>
                <a:close/>
                <a:moveTo>
                  <a:pt x="293" y="0"/>
                </a:moveTo>
                <a:lnTo>
                  <a:pt x="0" y="165"/>
                </a:lnTo>
                <a:lnTo>
                  <a:pt x="293" y="324"/>
                </a:lnTo>
                <a:lnTo>
                  <a:pt x="535" y="196"/>
                </a:lnTo>
                <a:lnTo>
                  <a:pt x="535" y="381"/>
                </a:lnTo>
                <a:lnTo>
                  <a:pt x="591" y="381"/>
                </a:lnTo>
                <a:lnTo>
                  <a:pt x="591" y="165"/>
                </a:lnTo>
                <a:lnTo>
                  <a:pt x="293" y="0"/>
                </a:lnTo>
                <a:close/>
              </a:path>
            </a:pathLst>
          </a:custGeom>
          <a:solidFill>
            <a:srgbClr val="F28FB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Geneva" charset="-128"/>
              <a:cs typeface="+mn-cs"/>
              <a:sym typeface="Helvetica"/>
            </a:endParaRPr>
          </a:p>
        </p:txBody>
      </p:sp>
      <p:pic>
        <p:nvPicPr>
          <p:cNvPr id="155" name="Image 140">
            <a:extLst>
              <a:ext uri="{FF2B5EF4-FFF2-40B4-BE49-F238E27FC236}">
                <a16:creationId xmlns:a16="http://schemas.microsoft.com/office/drawing/2014/main" id="{B06C175F-9855-4404-9403-B5A052A2C2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51" y="999630"/>
            <a:ext cx="961552" cy="142766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56F96472-140F-46BB-9C56-408086FE6910}"/>
              </a:ext>
            </a:extLst>
          </p:cNvPr>
          <p:cNvSpPr/>
          <p:nvPr/>
        </p:nvSpPr>
        <p:spPr>
          <a:xfrm>
            <a:off x="-29412" y="2521349"/>
            <a:ext cx="277074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Arial" panose="020B0604020202020204" pitchFamily="34" charset="0"/>
                <a:sym typeface="Helvetica"/>
              </a:rPr>
              <a:t>Programme ESMS Numérique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  <a:sym typeface="Helvetica"/>
                <a:hlinkClick r:id="rId9"/>
              </a:rPr>
              <a:t>Sur le site de la CNSA</a:t>
            </a: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-128"/>
              <a:cs typeface="+mn-cs"/>
              <a:sym typeface="Helvetica"/>
            </a:endParaRPr>
          </a:p>
        </p:txBody>
      </p:sp>
      <p:sp>
        <p:nvSpPr>
          <p:cNvPr id="160" name="Oval 35">
            <a:extLst>
              <a:ext uri="{FF2B5EF4-FFF2-40B4-BE49-F238E27FC236}">
                <a16:creationId xmlns:a16="http://schemas.microsoft.com/office/drawing/2014/main" id="{CFF5DCA8-4902-4E40-824B-16BBCEC6D8C2}"/>
              </a:ext>
            </a:extLst>
          </p:cNvPr>
          <p:cNvSpPr/>
          <p:nvPr/>
        </p:nvSpPr>
        <p:spPr>
          <a:xfrm>
            <a:off x="4600104" y="2766280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CAF358F-80F5-4088-BB51-D06246A8B228}"/>
              </a:ext>
            </a:extLst>
          </p:cNvPr>
          <p:cNvSpPr/>
          <p:nvPr/>
        </p:nvSpPr>
        <p:spPr>
          <a:xfrm>
            <a:off x="85574" y="3481391"/>
            <a:ext cx="3026142" cy="71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2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"/>
            </a:endParaRPr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14E6C80D-FD45-4A6C-8DEF-E934E1269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5384" y="1309564"/>
            <a:ext cx="729426" cy="364713"/>
          </a:xfrm>
          <a:prstGeom prst="rect">
            <a:avLst/>
          </a:prstGeom>
        </p:spPr>
      </p:pic>
      <p:sp>
        <p:nvSpPr>
          <p:cNvPr id="195" name="Oval 35">
            <a:extLst>
              <a:ext uri="{FF2B5EF4-FFF2-40B4-BE49-F238E27FC236}">
                <a16:creationId xmlns:a16="http://schemas.microsoft.com/office/drawing/2014/main" id="{0FFEC9CF-6B92-4879-80F8-1D0273025836}"/>
              </a:ext>
            </a:extLst>
          </p:cNvPr>
          <p:cNvSpPr/>
          <p:nvPr/>
        </p:nvSpPr>
        <p:spPr>
          <a:xfrm>
            <a:off x="4537249" y="3262819"/>
            <a:ext cx="133915" cy="137718"/>
          </a:xfrm>
          <a:prstGeom prst="ellipse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257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131" name="Picture 2" descr="CNSA : Caisse Nationale de Solidarité pour l'Autonomie (retour à l'accueil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04" y="2607243"/>
            <a:ext cx="487801" cy="3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6645" y="3464456"/>
            <a:ext cx="480294" cy="46778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6F96472-140F-46BB-9C56-408086FE6910}"/>
              </a:ext>
            </a:extLst>
          </p:cNvPr>
          <p:cNvSpPr/>
          <p:nvPr/>
        </p:nvSpPr>
        <p:spPr>
          <a:xfrm>
            <a:off x="294815" y="3402486"/>
            <a:ext cx="2770748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Arial" panose="020B0604020202020204" pitchFamily="34" charset="0"/>
                <a:sym typeface="Helvetica"/>
              </a:rPr>
              <a:t>Cadre fonctionnel des 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Arial" panose="020B0604020202020204" pitchFamily="34" charset="0"/>
                <a:sym typeface="Helvetica"/>
              </a:rPr>
              <a:t>téléservices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Arial" panose="020B0604020202020204" pitchFamily="34" charset="0"/>
                <a:sym typeface="Helvetica"/>
              </a:rPr>
              <a:t> des MDPH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  <a:sym typeface="Helvetica"/>
                <a:hlinkClick r:id="rId9"/>
              </a:rPr>
              <a:t>Sur le site de la CNSA, programme SI MDPH</a:t>
            </a: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-128"/>
              <a:cs typeface="+mn-cs"/>
              <a:sym typeface="Helvetica"/>
            </a:endParaRPr>
          </a:p>
        </p:txBody>
      </p:sp>
      <p:cxnSp>
        <p:nvCxnSpPr>
          <p:cNvPr id="10" name="Connecteur droit avec flèche 9"/>
          <p:cNvCxnSpPr>
            <a:stCxn id="160" idx="5"/>
          </p:cNvCxnSpPr>
          <p:nvPr/>
        </p:nvCxnSpPr>
        <p:spPr>
          <a:xfrm>
            <a:off x="4714408" y="2883830"/>
            <a:ext cx="923359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2" descr="Retour à l'accueil du site ANA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68" y="3906284"/>
            <a:ext cx="1326372" cy="4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56F96472-140F-46BB-9C56-408086FE6910}"/>
              </a:ext>
            </a:extLst>
          </p:cNvPr>
          <p:cNvSpPr/>
          <p:nvPr/>
        </p:nvSpPr>
        <p:spPr>
          <a:xfrm>
            <a:off x="5165961" y="3934548"/>
            <a:ext cx="3065895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Arial" panose="020B0604020202020204" pitchFamily="34" charset="0"/>
                <a:sym typeface="Helvetica"/>
              </a:rPr>
              <a:t>Fonctions d'un dossier de l'usager à informatiser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  <a:sym typeface="Helvetica"/>
                <a:hlinkClick r:id="rId14"/>
              </a:rPr>
              <a:t>Sur le site de l’ANAP</a:t>
            </a: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Geneva" charset="-128"/>
              <a:cs typeface="+mn-cs"/>
              <a:sym typeface="Helvetica"/>
            </a:endParaRPr>
          </a:p>
        </p:txBody>
      </p:sp>
      <p:cxnSp>
        <p:nvCxnSpPr>
          <p:cNvPr id="151" name="Connecteur droit avec flèche 150"/>
          <p:cNvCxnSpPr/>
          <p:nvPr/>
        </p:nvCxnSpPr>
        <p:spPr>
          <a:xfrm>
            <a:off x="4621566" y="3422801"/>
            <a:ext cx="23327" cy="81807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Image 1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641" y="2585012"/>
            <a:ext cx="745399" cy="365344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95FAE2E8-5E0D-4F72-BE00-B804FAA9127E}"/>
              </a:ext>
            </a:extLst>
          </p:cNvPr>
          <p:cNvSpPr/>
          <p:nvPr/>
        </p:nvSpPr>
        <p:spPr>
          <a:xfrm>
            <a:off x="6584611" y="2581275"/>
            <a:ext cx="2486223" cy="589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Comprendre la doctrine technique 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à l’aide d’un outil pédagogique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16"/>
              </a:rPr>
              <a:t>Sur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16"/>
              </a:rPr>
              <a:t>la plateforme G_NIUS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3633" y="1821638"/>
            <a:ext cx="745399" cy="326112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95FAE2E8-5E0D-4F72-BE00-B804FAA9127E}"/>
              </a:ext>
            </a:extLst>
          </p:cNvPr>
          <p:cNvSpPr/>
          <p:nvPr/>
        </p:nvSpPr>
        <p:spPr>
          <a:xfrm>
            <a:off x="6584611" y="1715526"/>
            <a:ext cx="2486223" cy="589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Pour découvrir le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Guichet National Innovation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et Usages en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eSanté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51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  <a:hlinkClick r:id="rId17"/>
              </a:rPr>
              <a:t>Sur la plateforme G_NIUS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680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outils au service de la transformation numérique du médico-social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2</a:t>
            </a:fld>
            <a:endParaRPr lang="fr-FR" dirty="0" smtClean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208741"/>
              </p:ext>
            </p:extLst>
          </p:nvPr>
        </p:nvGraphicFramePr>
        <p:xfrm>
          <a:off x="827088" y="842963"/>
          <a:ext cx="8066087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23928" y="2211710"/>
            <a:ext cx="1224136" cy="1008112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tx2"/>
                </a:solidFill>
                <a:latin typeface="Arial"/>
                <a:cs typeface="Arial" charset="0"/>
              </a:rPr>
              <a:t>Un écosystème globalement impliqué ( structures, éditeurs, ARS, GRADES) </a:t>
            </a:r>
            <a:endParaRPr lang="fr-FR" sz="800" dirty="0" smtClean="0">
              <a:solidFill>
                <a:schemeClr val="tx2"/>
              </a:solidFill>
            </a:endParaRPr>
          </a:p>
        </p:txBody>
      </p:sp>
      <p:sp>
        <p:nvSpPr>
          <p:cNvPr id="8" name="Flèche courbée vers le bas 7"/>
          <p:cNvSpPr/>
          <p:nvPr/>
        </p:nvSpPr>
        <p:spPr>
          <a:xfrm>
            <a:off x="4067944" y="2139702"/>
            <a:ext cx="1008112" cy="288032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10" name="Flèche courbée vers le haut 9"/>
          <p:cNvSpPr/>
          <p:nvPr/>
        </p:nvSpPr>
        <p:spPr>
          <a:xfrm>
            <a:off x="4139952" y="3075806"/>
            <a:ext cx="864096" cy="288032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0037A2B5-B104-4794-927E-90E64EB51F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32" y="4227934"/>
            <a:ext cx="272104" cy="2721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311" y="4240535"/>
            <a:ext cx="219505" cy="21950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1E3C5C0-D09C-47DD-8831-E68A97427F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85" y="1861269"/>
            <a:ext cx="252822" cy="25282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7772"/>
            <a:ext cx="319757" cy="319757"/>
          </a:xfrm>
          <a:prstGeom prst="rect">
            <a:avLst/>
          </a:prstGeom>
        </p:spPr>
      </p:pic>
      <p:pic>
        <p:nvPicPr>
          <p:cNvPr id="18" name="Image 1" descr="Marianne sant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4323" y="1701321"/>
            <a:ext cx="413276" cy="31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677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7584" y="0"/>
            <a:ext cx="8064092" cy="540006"/>
          </a:xfrm>
        </p:spPr>
        <p:txBody>
          <a:bodyPr>
            <a:normAutofit/>
          </a:bodyPr>
          <a:lstStyle/>
          <a:p>
            <a:r>
              <a:rPr lang="fr-FR" dirty="0" smtClean="0"/>
              <a:t>Une trajectoire numérique adaptée au secteur médico-social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8620CCC1-D2BA-4A46-BFB5-7517ACFDE5D5}" type="slidenum">
              <a:rPr lang="fr-FR">
                <a:solidFill>
                  <a:srgbClr val="177C9B"/>
                </a:solidFill>
                <a:latin typeface="Arial" panose="020B0604020202020204"/>
              </a:rPr>
              <a:pPr defTabSz="685766"/>
              <a:t>3</a:t>
            </a:fld>
            <a:endParaRPr lang="fr-FR">
              <a:solidFill>
                <a:srgbClr val="177C9B"/>
              </a:solidFill>
              <a:latin typeface="Arial" panose="020B0604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3C5C0-D09C-47DD-8831-E68A97427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4" y="915566"/>
            <a:ext cx="684000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C7D6C8-340E-4732-98EB-FB476A644C6B}"/>
              </a:ext>
            </a:extLst>
          </p:cNvPr>
          <p:cNvSpPr/>
          <p:nvPr/>
        </p:nvSpPr>
        <p:spPr>
          <a:xfrm>
            <a:off x="971198" y="987574"/>
            <a:ext cx="7776864" cy="3148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/>
            <a:r>
              <a:rPr lang="fr-FR" sz="1600" b="1" dirty="0">
                <a:solidFill>
                  <a:srgbClr val="7F7F7F"/>
                </a:solidFill>
                <a:latin typeface="Arial" panose="020B0604020202020204"/>
              </a:rPr>
              <a:t>Trajectoire adaptée aux </a:t>
            </a:r>
            <a:r>
              <a:rPr lang="fr-FR" sz="1600" b="1" dirty="0" smtClean="0">
                <a:solidFill>
                  <a:srgbClr val="7F7F7F"/>
                </a:solidFill>
                <a:latin typeface="Arial" panose="020B0604020202020204"/>
              </a:rPr>
              <a:t>acteurs du médico-social</a:t>
            </a:r>
          </a:p>
          <a:p>
            <a:pPr defTabSz="685766"/>
            <a:endParaRPr lang="fr-FR" sz="1600" b="1" dirty="0" smtClean="0">
              <a:solidFill>
                <a:srgbClr val="7F7F7F"/>
              </a:solidFill>
              <a:latin typeface="Arial" panose="020B0604020202020204"/>
            </a:endParaRPr>
          </a:p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7F7F7F"/>
                </a:solidFill>
              </a:rPr>
              <a:t>Fin juin 2020 </a:t>
            </a:r>
            <a:r>
              <a:rPr lang="fr-FR" sz="1200" dirty="0" smtClean="0">
                <a:solidFill>
                  <a:srgbClr val="7F7F7F"/>
                </a:solidFill>
              </a:rPr>
              <a:t>: Publication </a:t>
            </a:r>
            <a:r>
              <a:rPr lang="fr-FR" sz="1200" dirty="0">
                <a:solidFill>
                  <a:srgbClr val="7F7F7F"/>
                </a:solidFill>
              </a:rPr>
              <a:t>de la trajectoire </a:t>
            </a:r>
            <a:r>
              <a:rPr lang="fr-FR" sz="1200" dirty="0" smtClean="0">
                <a:solidFill>
                  <a:srgbClr val="7F7F7F"/>
                </a:solidFill>
              </a:rPr>
              <a:t> </a:t>
            </a:r>
            <a:r>
              <a:rPr lang="fr-FR" sz="1200" dirty="0">
                <a:solidFill>
                  <a:srgbClr val="7F7F7F"/>
                </a:solidFill>
              </a:rPr>
              <a:t>sur le site </a:t>
            </a:r>
            <a:r>
              <a:rPr lang="fr-FR" sz="1200" dirty="0" smtClean="0">
                <a:solidFill>
                  <a:srgbClr val="7F7F7F"/>
                </a:solidFill>
                <a:hlinkClick r:id="rId4"/>
              </a:rPr>
              <a:t>https</a:t>
            </a:r>
            <a:r>
              <a:rPr lang="fr-FR" sz="1200" dirty="0">
                <a:solidFill>
                  <a:srgbClr val="7F7F7F"/>
                </a:solidFill>
                <a:hlinkClick r:id="rId4"/>
              </a:rPr>
              <a:t>://participez.esante.gouv.fr</a:t>
            </a:r>
            <a:r>
              <a:rPr lang="fr-FR" sz="1200" dirty="0" smtClean="0">
                <a:solidFill>
                  <a:srgbClr val="7F7F7F"/>
                </a:solidFill>
                <a:hlinkClick r:id="rId4"/>
              </a:rPr>
              <a:t>/</a:t>
            </a:r>
            <a:r>
              <a:rPr lang="fr-FR" sz="1200" dirty="0" smtClean="0">
                <a:solidFill>
                  <a:srgbClr val="7F7F7F"/>
                </a:solidFill>
              </a:rPr>
              <a:t> </a:t>
            </a:r>
          </a:p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rgbClr val="7F7F7F"/>
              </a:solidFill>
            </a:endParaRPr>
          </a:p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7F7F7F"/>
                </a:solidFill>
              </a:rPr>
              <a:t>Fin septembre 2020</a:t>
            </a:r>
            <a:r>
              <a:rPr lang="fr-FR" sz="1200" dirty="0" smtClean="0">
                <a:solidFill>
                  <a:srgbClr val="7F7F7F"/>
                </a:solidFill>
              </a:rPr>
              <a:t>: </a:t>
            </a:r>
            <a:r>
              <a:rPr lang="fr-FR" sz="1200" dirty="0" smtClean="0">
                <a:solidFill>
                  <a:srgbClr val="7F7F7F"/>
                </a:solidFill>
              </a:rPr>
              <a:t>Clôture de la </a:t>
            </a:r>
            <a:r>
              <a:rPr lang="fr-FR" sz="1200" dirty="0" smtClean="0">
                <a:solidFill>
                  <a:srgbClr val="7F7F7F"/>
                </a:solidFill>
              </a:rPr>
              <a:t>« contribution » sur la trajectoire:</a:t>
            </a:r>
          </a:p>
          <a:p>
            <a:pPr marL="628650" lvl="1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7F7F7F"/>
                </a:solidFill>
              </a:rPr>
              <a:t>11 </a:t>
            </a:r>
            <a:r>
              <a:rPr lang="fr-FR" sz="1200" i="1" dirty="0">
                <a:solidFill>
                  <a:srgbClr val="7F7F7F"/>
                </a:solidFill>
              </a:rPr>
              <a:t>contributions individuelles et 8 rebonds sur les </a:t>
            </a:r>
            <a:r>
              <a:rPr lang="fr-FR" sz="1200" i="1" dirty="0" smtClean="0">
                <a:solidFill>
                  <a:srgbClr val="7F7F7F"/>
                </a:solidFill>
              </a:rPr>
              <a:t>propositions. </a:t>
            </a:r>
          </a:p>
          <a:p>
            <a:pPr marL="628650" lvl="1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7F7F7F"/>
                </a:solidFill>
              </a:rPr>
              <a:t>1 </a:t>
            </a:r>
            <a:r>
              <a:rPr lang="fr-FR" sz="1200" i="1" dirty="0">
                <a:solidFill>
                  <a:srgbClr val="7F7F7F"/>
                </a:solidFill>
              </a:rPr>
              <a:t>contribution </a:t>
            </a:r>
            <a:r>
              <a:rPr lang="fr-FR" sz="1200" i="1" dirty="0" smtClean="0">
                <a:solidFill>
                  <a:srgbClr val="7F7F7F"/>
                </a:solidFill>
              </a:rPr>
              <a:t>collective regroupant </a:t>
            </a:r>
            <a:r>
              <a:rPr lang="fr-FR" sz="1200" i="1" dirty="0">
                <a:solidFill>
                  <a:srgbClr val="7F7F7F"/>
                </a:solidFill>
              </a:rPr>
              <a:t>206 propositions formulées par les experts </a:t>
            </a:r>
            <a:r>
              <a:rPr lang="fr-FR" sz="1200" i="1" dirty="0" smtClean="0">
                <a:solidFill>
                  <a:srgbClr val="7F7F7F"/>
                </a:solidFill>
              </a:rPr>
              <a:t>SI médico-social de </a:t>
            </a:r>
            <a:r>
              <a:rPr lang="fr-FR" sz="1200" i="1" dirty="0">
                <a:solidFill>
                  <a:srgbClr val="7F7F7F"/>
                </a:solidFill>
              </a:rPr>
              <a:t>l’ANAP  </a:t>
            </a:r>
          </a:p>
          <a:p>
            <a:pPr marL="628650" lvl="1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rgbClr val="7F7F7F"/>
                </a:solidFill>
              </a:rPr>
              <a:t>79 </a:t>
            </a:r>
            <a:r>
              <a:rPr lang="fr-FR" sz="1200" i="1" dirty="0">
                <a:solidFill>
                  <a:srgbClr val="7F7F7F"/>
                </a:solidFill>
              </a:rPr>
              <a:t>votes pour les propositions formulées </a:t>
            </a:r>
            <a:endParaRPr lang="fr-FR" sz="1200" i="1" dirty="0" smtClean="0">
              <a:solidFill>
                <a:srgbClr val="7F7F7F"/>
              </a:solidFill>
            </a:endParaRPr>
          </a:p>
          <a:p>
            <a:pPr marL="628650" lvl="1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i="1" dirty="0">
              <a:solidFill>
                <a:srgbClr val="7F7F7F"/>
              </a:solidFill>
            </a:endParaRPr>
          </a:p>
          <a:p>
            <a:pPr defTabSz="685766">
              <a:lnSpc>
                <a:spcPct val="200000"/>
              </a:lnSpc>
              <a:spcBef>
                <a:spcPts val="600"/>
              </a:spcBef>
            </a:pPr>
            <a:r>
              <a:rPr lang="fr-FR" sz="1200" b="1" dirty="0" smtClean="0">
                <a:solidFill>
                  <a:srgbClr val="7F7F7F"/>
                </a:solidFill>
              </a:rPr>
              <a:t>Prochaines étapes: 	</a:t>
            </a:r>
          </a:p>
          <a:p>
            <a:pPr marL="628650" lvl="1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7F7F7F"/>
                </a:solidFill>
              </a:rPr>
              <a:t>Prise </a:t>
            </a:r>
            <a:r>
              <a:rPr lang="fr-FR" sz="1200" dirty="0">
                <a:solidFill>
                  <a:srgbClr val="7F7F7F"/>
                </a:solidFill>
              </a:rPr>
              <a:t>en compte des retours de la phase de contribution</a:t>
            </a:r>
          </a:p>
          <a:p>
            <a:pPr marL="628650" lvl="1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7F7F7F"/>
                </a:solidFill>
              </a:rPr>
              <a:t>Publication de la trajectoire en lien avec la publication de la doctrine </a:t>
            </a:r>
            <a:r>
              <a:rPr lang="fr-FR" sz="1200" dirty="0" smtClean="0">
                <a:solidFill>
                  <a:srgbClr val="7F7F7F"/>
                </a:solidFill>
              </a:rPr>
              <a:t>technique (janvier 2021)</a:t>
            </a:r>
            <a:endParaRPr lang="fr-FR" sz="1200" dirty="0">
              <a:solidFill>
                <a:srgbClr val="7F7F7F"/>
              </a:solidFill>
            </a:endParaRPr>
          </a:p>
          <a:p>
            <a:pPr defTabSz="685766"/>
            <a:endParaRPr lang="fr-FR" sz="1600" i="1" dirty="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4706095"/>
            <a:ext cx="708817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70000"/>
              </a:lnSpc>
              <a:spcBef>
                <a:spcPct val="0"/>
              </a:spcBef>
              <a:tabLst>
                <a:tab pos="8072597" algn="r"/>
              </a:tabLst>
            </a:pPr>
            <a:r>
              <a:rPr lang="fr-FR" sz="2500" b="1" spc="-20" dirty="0">
                <a:solidFill>
                  <a:srgbClr val="FFFFFF"/>
                </a:solidFill>
                <a:highlight>
                  <a:srgbClr val="2199C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 cible commune, une trajectoire adaptée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r="27681"/>
          <a:stretch/>
        </p:blipFill>
        <p:spPr>
          <a:xfrm>
            <a:off x="7559824" y="699542"/>
            <a:ext cx="1584176" cy="1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91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7584" y="51470"/>
            <a:ext cx="8064092" cy="5400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groupe de travail médico-social au sein du Conseil du numérique en Santé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8620CCC1-D2BA-4A46-BFB5-7517ACFDE5D5}" type="slidenum">
              <a:rPr lang="fr-FR">
                <a:solidFill>
                  <a:srgbClr val="177C9B"/>
                </a:solidFill>
                <a:latin typeface="Arial" panose="020B0604020202020204"/>
              </a:rPr>
              <a:pPr defTabSz="685766"/>
              <a:t>4</a:t>
            </a:fld>
            <a:endParaRPr lang="fr-FR">
              <a:solidFill>
                <a:srgbClr val="177C9B"/>
              </a:solidFill>
              <a:latin typeface="Arial" panose="020B0604020202020204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b="8532"/>
          <a:stretch/>
        </p:blipFill>
        <p:spPr>
          <a:xfrm>
            <a:off x="44752" y="1024310"/>
            <a:ext cx="1121098" cy="781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157AF5-07CE-48A2-B832-DD5DD846633C}"/>
              </a:ext>
            </a:extLst>
          </p:cNvPr>
          <p:cNvSpPr/>
          <p:nvPr/>
        </p:nvSpPr>
        <p:spPr>
          <a:xfrm>
            <a:off x="1165850" y="1002652"/>
            <a:ext cx="7058497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/>
            <a:r>
              <a:rPr lang="fr-FR" sz="1600" b="1" dirty="0">
                <a:solidFill>
                  <a:srgbClr val="7F7F7F"/>
                </a:solidFill>
                <a:latin typeface="Arial" panose="020B0604020202020204"/>
              </a:rPr>
              <a:t>Gouvernance </a:t>
            </a:r>
            <a:r>
              <a:rPr lang="fr-FR" sz="1600" b="1" dirty="0" smtClean="0">
                <a:solidFill>
                  <a:srgbClr val="7F7F7F"/>
                </a:solidFill>
                <a:latin typeface="Arial" panose="020B0604020202020204"/>
              </a:rPr>
              <a:t>inversée</a:t>
            </a:r>
          </a:p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7F7F7F"/>
                </a:solidFill>
              </a:rPr>
              <a:t>Le </a:t>
            </a:r>
            <a:r>
              <a:rPr lang="fr-FR" sz="1200" dirty="0" smtClean="0">
                <a:solidFill>
                  <a:srgbClr val="7F7F7F"/>
                </a:solidFill>
              </a:rPr>
              <a:t>1</a:t>
            </a:r>
            <a:r>
              <a:rPr lang="fr-FR" sz="1200" baseline="30000" dirty="0" smtClean="0">
                <a:solidFill>
                  <a:srgbClr val="7F7F7F"/>
                </a:solidFill>
              </a:rPr>
              <a:t>er</a:t>
            </a:r>
            <a:r>
              <a:rPr lang="fr-FR" sz="1200" dirty="0" smtClean="0">
                <a:solidFill>
                  <a:srgbClr val="7F7F7F"/>
                </a:solidFill>
              </a:rPr>
              <a:t> groupe </a:t>
            </a:r>
            <a:r>
              <a:rPr lang="fr-FR" sz="1200" dirty="0">
                <a:solidFill>
                  <a:srgbClr val="7F7F7F"/>
                </a:solidFill>
              </a:rPr>
              <a:t>de travail médico-social du CNS s’est tenu le 15/09/2020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7F7F7F"/>
                </a:solidFill>
              </a:rPr>
              <a:t>Plus de 70 participants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7F7F7F"/>
                </a:solidFill>
              </a:rPr>
              <a:t>5 </a:t>
            </a:r>
            <a:r>
              <a:rPr lang="fr-FR" sz="1200" dirty="0">
                <a:solidFill>
                  <a:srgbClr val="7F7F7F"/>
                </a:solidFill>
              </a:rPr>
              <a:t>priorités </a:t>
            </a:r>
            <a:r>
              <a:rPr lang="fr-FR" sz="1200" dirty="0" smtClean="0">
                <a:solidFill>
                  <a:srgbClr val="7F7F7F"/>
                </a:solidFill>
              </a:rPr>
              <a:t>ont été retenues: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i="1" dirty="0" smtClean="0">
                <a:solidFill>
                  <a:srgbClr val="7F7F7F"/>
                </a:solidFill>
              </a:rPr>
              <a:t>Coopération </a:t>
            </a:r>
            <a:r>
              <a:rPr lang="fr-FR" sz="1100" i="1" dirty="0">
                <a:solidFill>
                  <a:srgbClr val="7F7F7F"/>
                </a:solidFill>
              </a:rPr>
              <a:t>et mutualisation des compétences et des outils entre les ESMS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i="1" dirty="0" smtClean="0">
                <a:solidFill>
                  <a:srgbClr val="7F7F7F"/>
                </a:solidFill>
              </a:rPr>
              <a:t>Echange </a:t>
            </a:r>
            <a:r>
              <a:rPr lang="fr-FR" sz="1100" i="1" dirty="0">
                <a:solidFill>
                  <a:srgbClr val="7F7F7F"/>
                </a:solidFill>
              </a:rPr>
              <a:t>de données avec le sanitaire et entre ESMS pour fluidifier les parcours </a:t>
            </a:r>
            <a:r>
              <a:rPr lang="fr-FR" sz="1100" i="1" dirty="0" smtClean="0">
                <a:solidFill>
                  <a:srgbClr val="7F7F7F"/>
                </a:solidFill>
              </a:rPr>
              <a:t/>
            </a:r>
            <a:br>
              <a:rPr lang="fr-FR" sz="1100" i="1" dirty="0" smtClean="0">
                <a:solidFill>
                  <a:srgbClr val="7F7F7F"/>
                </a:solidFill>
              </a:rPr>
            </a:br>
            <a:r>
              <a:rPr lang="fr-FR" sz="1100" i="1" dirty="0" smtClean="0">
                <a:solidFill>
                  <a:srgbClr val="7F7F7F"/>
                </a:solidFill>
              </a:rPr>
              <a:t>(</a:t>
            </a:r>
            <a:r>
              <a:rPr lang="fr-FR" sz="1100" i="1" dirty="0">
                <a:solidFill>
                  <a:srgbClr val="7F7F7F"/>
                </a:solidFill>
              </a:rPr>
              <a:t>dont protection des données)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i="1" dirty="0" smtClean="0">
                <a:solidFill>
                  <a:srgbClr val="7F7F7F"/>
                </a:solidFill>
              </a:rPr>
              <a:t>Augmenter </a:t>
            </a:r>
            <a:r>
              <a:rPr lang="fr-FR" sz="1100" i="1" dirty="0">
                <a:solidFill>
                  <a:srgbClr val="7F7F7F"/>
                </a:solidFill>
              </a:rPr>
              <a:t>le pouvoir d'agir des personnes accompagnées avec le numérique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i="1" dirty="0" smtClean="0">
                <a:solidFill>
                  <a:srgbClr val="7F7F7F"/>
                </a:solidFill>
              </a:rPr>
              <a:t>Accompagner </a:t>
            </a:r>
            <a:r>
              <a:rPr lang="fr-FR" sz="1100" i="1" dirty="0">
                <a:solidFill>
                  <a:srgbClr val="7F7F7F"/>
                </a:solidFill>
              </a:rPr>
              <a:t>la mise en pratique et les usages sur le terrain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i="1" dirty="0" smtClean="0">
                <a:solidFill>
                  <a:srgbClr val="7F7F7F"/>
                </a:solidFill>
              </a:rPr>
              <a:t>Intégrer </a:t>
            </a:r>
            <a:r>
              <a:rPr lang="fr-FR" sz="1100" i="1" dirty="0">
                <a:solidFill>
                  <a:srgbClr val="7F7F7F"/>
                </a:solidFill>
              </a:rPr>
              <a:t>le numérique dans les volets de contractualisation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200" b="1" dirty="0" smtClean="0">
                <a:solidFill>
                  <a:srgbClr val="7F7F7F"/>
                </a:solidFill>
              </a:rPr>
              <a:t>Prochaines étapes: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7F7F7F"/>
                </a:solidFill>
              </a:rPr>
              <a:t>Les sous-groupes de travail sont </a:t>
            </a:r>
            <a:r>
              <a:rPr lang="fr-FR" sz="1200" dirty="0">
                <a:solidFill>
                  <a:srgbClr val="7F7F7F"/>
                </a:solidFill>
              </a:rPr>
              <a:t>en cours de </a:t>
            </a:r>
            <a:r>
              <a:rPr lang="fr-FR" sz="1200" dirty="0" smtClean="0">
                <a:solidFill>
                  <a:srgbClr val="7F7F7F"/>
                </a:solidFill>
              </a:rPr>
              <a:t>constitution</a:t>
            </a:r>
          </a:p>
          <a:p>
            <a:pPr>
              <a:spcBef>
                <a:spcPts val="600"/>
              </a:spcBef>
            </a:pPr>
            <a:r>
              <a:rPr lang="fr-FR" sz="1200" i="1" dirty="0" smtClean="0">
                <a:solidFill>
                  <a:srgbClr val="7F7F7F"/>
                </a:solidFill>
              </a:rPr>
              <a:t>	N’hésitez </a:t>
            </a:r>
            <a:r>
              <a:rPr lang="fr-FR" sz="1200" i="1" dirty="0">
                <a:solidFill>
                  <a:srgbClr val="7F7F7F"/>
                </a:solidFill>
              </a:rPr>
              <a:t>pas à vous manifester auprès de la DNS: </a:t>
            </a:r>
            <a:r>
              <a:rPr lang="fr-FR" sz="1200" i="1" dirty="0">
                <a:solidFill>
                  <a:schemeClr val="bg2"/>
                </a:solidFill>
                <a:hlinkClick r:id="rId4"/>
              </a:rPr>
              <a:t>hela.ghariani@sante.gouv.fr</a:t>
            </a:r>
            <a:r>
              <a:rPr lang="fr-FR" sz="1200" i="1" dirty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7F7F7F"/>
                </a:solidFill>
              </a:rPr>
              <a:t>Un point d’étape réalisé lors du prochain CNS</a:t>
            </a:r>
            <a:endParaRPr lang="fr-FR" sz="1200" dirty="0">
              <a:solidFill>
                <a:srgbClr val="7F7F7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80" y="771550"/>
            <a:ext cx="219484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5617" y="-42159"/>
            <a:ext cx="8064092" cy="540006"/>
          </a:xfrm>
        </p:spPr>
        <p:txBody>
          <a:bodyPr>
            <a:normAutofit/>
          </a:bodyPr>
          <a:lstStyle/>
          <a:p>
            <a:r>
              <a:rPr lang="fr-FR" dirty="0" smtClean="0"/>
              <a:t>Le programme ESMS Numérique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8620CCC1-D2BA-4A46-BFB5-7517ACFDE5D5}" type="slidenum">
              <a:rPr lang="fr-FR">
                <a:solidFill>
                  <a:srgbClr val="177C9B"/>
                </a:solidFill>
                <a:latin typeface="Arial" panose="020B0604020202020204"/>
              </a:rPr>
              <a:pPr defTabSz="685766"/>
              <a:t>5</a:t>
            </a:fld>
            <a:endParaRPr lang="fr-FR">
              <a:solidFill>
                <a:srgbClr val="177C9B"/>
              </a:solidFill>
              <a:latin typeface="Arial" panose="020B0604020202020204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1734"/>
            <a:ext cx="819392" cy="819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ACAEA0-D8E3-4579-926F-9ED6741E90D5}"/>
              </a:ext>
            </a:extLst>
          </p:cNvPr>
          <p:cNvSpPr/>
          <p:nvPr/>
        </p:nvSpPr>
        <p:spPr>
          <a:xfrm>
            <a:off x="811452" y="987574"/>
            <a:ext cx="7980833" cy="263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7F7F7F"/>
                </a:solidFill>
              </a:rPr>
              <a:t>Phase </a:t>
            </a:r>
            <a:r>
              <a:rPr lang="fr-FR" sz="1400" b="1" dirty="0" smtClean="0">
                <a:solidFill>
                  <a:srgbClr val="7F7F7F"/>
                </a:solidFill>
              </a:rPr>
              <a:t>d’amorçage (30M€ sur 2020 – 2021) </a:t>
            </a:r>
            <a:r>
              <a:rPr lang="fr-FR" sz="1400" dirty="0" smtClean="0">
                <a:solidFill>
                  <a:srgbClr val="7F7F7F"/>
                </a:solidFill>
              </a:rPr>
              <a:t>: </a:t>
            </a:r>
          </a:p>
          <a:p>
            <a:pPr lvl="1" defTabSz="685766">
              <a:spcBef>
                <a:spcPts val="600"/>
              </a:spcBef>
            </a:pPr>
            <a:r>
              <a:rPr lang="fr-FR" sz="1400" i="1" dirty="0" smtClean="0">
                <a:solidFill>
                  <a:srgbClr val="7F7F7F"/>
                </a:solidFill>
              </a:rPr>
              <a:t>	Cible: financement de </a:t>
            </a:r>
            <a:r>
              <a:rPr lang="fr-FR" sz="1400" i="1" dirty="0">
                <a:solidFill>
                  <a:srgbClr val="7F7F7F"/>
                </a:solidFill>
              </a:rPr>
              <a:t>40 à 50 OG pour environ 800 ESMS </a:t>
            </a:r>
            <a:endParaRPr lang="fr-FR" sz="1400" i="1" dirty="0" smtClean="0">
              <a:solidFill>
                <a:srgbClr val="7F7F7F"/>
              </a:solidFill>
            </a:endParaRPr>
          </a:p>
          <a:p>
            <a:pPr lvl="1" defTabSz="685766">
              <a:spcBef>
                <a:spcPts val="600"/>
              </a:spcBef>
            </a:pPr>
            <a:r>
              <a:rPr lang="fr-FR" sz="1400" i="1" dirty="0">
                <a:solidFill>
                  <a:srgbClr val="7F7F7F"/>
                </a:solidFill>
              </a:rPr>
              <a:t>	</a:t>
            </a:r>
            <a:r>
              <a:rPr lang="fr-FR" sz="1400" b="1" i="1" dirty="0" smtClean="0">
                <a:solidFill>
                  <a:srgbClr val="7F7F7F"/>
                </a:solidFill>
              </a:rPr>
              <a:t>Prochaines étapes (d’ici fin 2020):</a:t>
            </a:r>
          </a:p>
          <a:p>
            <a:pPr marL="1085850" lvl="2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i="1" dirty="0">
                <a:solidFill>
                  <a:srgbClr val="7F7F7F"/>
                </a:solidFill>
              </a:rPr>
              <a:t>Publication d’une instruction technique aux ARS relative à la mise en œuvre de la phase d’amorçage</a:t>
            </a:r>
          </a:p>
          <a:p>
            <a:pPr marL="1085850" lvl="2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i="1" dirty="0" smtClean="0">
                <a:solidFill>
                  <a:srgbClr val="7F7F7F"/>
                </a:solidFill>
              </a:rPr>
              <a:t>Lancement d’un </a:t>
            </a:r>
            <a:r>
              <a:rPr lang="fr-FR" sz="1200" b="1" i="1" dirty="0">
                <a:solidFill>
                  <a:srgbClr val="7F7F7F"/>
                </a:solidFill>
              </a:rPr>
              <a:t>marché national porté par le </a:t>
            </a:r>
            <a:r>
              <a:rPr lang="fr-FR" sz="1200" b="1" i="1" dirty="0" err="1" smtClean="0">
                <a:solidFill>
                  <a:srgbClr val="7F7F7F"/>
                </a:solidFill>
              </a:rPr>
              <a:t>Résah</a:t>
            </a:r>
            <a:r>
              <a:rPr lang="fr-FR" sz="1200" b="1" i="1" dirty="0" smtClean="0">
                <a:solidFill>
                  <a:srgbClr val="7F7F7F"/>
                </a:solidFill>
              </a:rPr>
              <a:t> (système d’acquisition dynamique</a:t>
            </a:r>
            <a:r>
              <a:rPr lang="fr-FR" sz="1200" b="1" i="1" dirty="0" smtClean="0">
                <a:solidFill>
                  <a:srgbClr val="7F7F7F"/>
                </a:solidFill>
              </a:rPr>
              <a:t>)</a:t>
            </a:r>
            <a:endParaRPr lang="fr-FR" sz="1200" b="1" i="1" dirty="0" smtClean="0">
              <a:solidFill>
                <a:srgbClr val="7F7F7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17542"/>
            <a:ext cx="972915" cy="6763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552" y="2978699"/>
            <a:ext cx="650628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7F7F7F"/>
                </a:solidFill>
                <a:latin typeface="+mn-lt"/>
                <a:ea typeface="+mn-ea"/>
              </a:rPr>
              <a:t>Plan d’investissement historique de 600M€ sur 5 </a:t>
            </a:r>
            <a:r>
              <a:rPr lang="fr-FR" sz="1400" b="1" dirty="0" smtClean="0">
                <a:solidFill>
                  <a:srgbClr val="7F7F7F"/>
                </a:solidFill>
                <a:latin typeface="+mn-lt"/>
                <a:ea typeface="+mn-ea"/>
              </a:rPr>
              <a:t>ans (2021-2025)</a:t>
            </a:r>
            <a:endParaRPr lang="fr-FR" sz="1400" b="1" dirty="0">
              <a:solidFill>
                <a:srgbClr val="7F7F7F"/>
              </a:solidFill>
              <a:latin typeface="+mn-lt"/>
              <a:ea typeface="+mn-ea"/>
            </a:endParaRPr>
          </a:p>
          <a:p>
            <a:pPr lvl="1" defTabSz="685766">
              <a:spcBef>
                <a:spcPts val="600"/>
              </a:spcBef>
            </a:pPr>
            <a:r>
              <a:rPr lang="fr-FR" sz="1400" i="1" dirty="0" smtClean="0">
                <a:solidFill>
                  <a:srgbClr val="7F7F7F"/>
                </a:solidFill>
              </a:rPr>
              <a:t>Effort </a:t>
            </a:r>
            <a:r>
              <a:rPr lang="fr-FR" sz="1400" i="1" dirty="0">
                <a:solidFill>
                  <a:srgbClr val="7F7F7F"/>
                </a:solidFill>
              </a:rPr>
              <a:t>d’investissement historique dans le cadre du Ségur </a:t>
            </a:r>
          </a:p>
          <a:p>
            <a:pPr lvl="1" defTabSz="685766">
              <a:spcBef>
                <a:spcPts val="600"/>
              </a:spcBef>
            </a:pPr>
            <a:r>
              <a:rPr lang="fr-FR" sz="1400" i="1" dirty="0" smtClean="0">
                <a:solidFill>
                  <a:srgbClr val="7F7F7F"/>
                </a:solidFill>
              </a:rPr>
              <a:t>Financer </a:t>
            </a:r>
            <a:r>
              <a:rPr lang="fr-FR" sz="1400" i="1" dirty="0">
                <a:solidFill>
                  <a:srgbClr val="7F7F7F"/>
                </a:solidFill>
              </a:rPr>
              <a:t>plus d’acteurs, financer plus de projets, accompagner leur réussite</a:t>
            </a:r>
          </a:p>
          <a:p>
            <a:pPr marL="342900" indent="-342900" defTabSz="685766">
              <a:spcBef>
                <a:spcPts val="600"/>
              </a:spcBef>
              <a:buFontTx/>
              <a:buChar char="-"/>
            </a:pPr>
            <a:r>
              <a:rPr lang="fr-FR" sz="1400" dirty="0" smtClean="0">
                <a:solidFill>
                  <a:srgbClr val="7F7F7F"/>
                </a:solidFill>
                <a:latin typeface="+mn-lt"/>
                <a:ea typeface="+mn-ea"/>
              </a:rPr>
              <a:t>Financer </a:t>
            </a:r>
            <a:r>
              <a:rPr lang="fr-FR" sz="1400" dirty="0">
                <a:solidFill>
                  <a:srgbClr val="7F7F7F"/>
                </a:solidFill>
                <a:latin typeface="+mn-lt"/>
                <a:ea typeface="+mn-ea"/>
              </a:rPr>
              <a:t>75% des acteurs du secteur.</a:t>
            </a:r>
          </a:p>
          <a:p>
            <a:pPr marL="342900" indent="-342900" defTabSz="685766">
              <a:spcBef>
                <a:spcPts val="600"/>
              </a:spcBef>
              <a:buFontTx/>
              <a:buChar char="-"/>
            </a:pPr>
            <a:r>
              <a:rPr lang="fr-FR" sz="1400" dirty="0" smtClean="0">
                <a:solidFill>
                  <a:srgbClr val="7F7F7F"/>
                </a:solidFill>
                <a:latin typeface="+mn-lt"/>
                <a:ea typeface="+mn-ea"/>
              </a:rPr>
              <a:t>Effort </a:t>
            </a:r>
            <a:r>
              <a:rPr lang="fr-FR" sz="1400" dirty="0">
                <a:solidFill>
                  <a:srgbClr val="7F7F7F"/>
                </a:solidFill>
                <a:latin typeface="+mn-lt"/>
                <a:ea typeface="+mn-ea"/>
              </a:rPr>
              <a:t>de financement avec des mesures d’accompagnement et de déploiement</a:t>
            </a:r>
            <a:r>
              <a:rPr lang="fr-FR" sz="1400" dirty="0" smtClean="0">
                <a:solidFill>
                  <a:srgbClr val="7F7F7F"/>
                </a:solidFill>
                <a:latin typeface="+mn-lt"/>
                <a:ea typeface="+mn-ea"/>
              </a:rPr>
              <a:t>.</a:t>
            </a:r>
            <a:endParaRPr lang="fr-FR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r="25305"/>
          <a:stretch/>
        </p:blipFill>
        <p:spPr>
          <a:xfrm>
            <a:off x="7236296" y="189243"/>
            <a:ext cx="1944216" cy="15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5617" y="-42159"/>
            <a:ext cx="8064092" cy="540006"/>
          </a:xfrm>
        </p:spPr>
        <p:txBody>
          <a:bodyPr>
            <a:normAutofit/>
          </a:bodyPr>
          <a:lstStyle/>
          <a:p>
            <a:r>
              <a:rPr lang="fr-FR" dirty="0" smtClean="0"/>
              <a:t>L’appel à projets Structures 3.0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8620CCC1-D2BA-4A46-BFB5-7517ACFDE5D5}" type="slidenum">
              <a:rPr lang="fr-FR">
                <a:solidFill>
                  <a:srgbClr val="177C9B"/>
                </a:solidFill>
                <a:latin typeface="Arial" panose="020B0604020202020204"/>
              </a:rPr>
              <a:pPr defTabSz="685766"/>
              <a:t>6</a:t>
            </a:fld>
            <a:endParaRPr lang="fr-FR">
              <a:solidFill>
                <a:srgbClr val="177C9B"/>
              </a:solidFill>
              <a:latin typeface="Arial" panose="020B0604020202020204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037A2B5-B104-4794-927E-90E64EB51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1203598"/>
            <a:ext cx="577908" cy="5779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ACAEA0-D8E3-4579-926F-9ED6741E90D5}"/>
              </a:ext>
            </a:extLst>
          </p:cNvPr>
          <p:cNvSpPr/>
          <p:nvPr/>
        </p:nvSpPr>
        <p:spPr>
          <a:xfrm>
            <a:off x="1043609" y="1281262"/>
            <a:ext cx="6336704" cy="1432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>
              <a:spcBef>
                <a:spcPts val="600"/>
              </a:spcBef>
            </a:pPr>
            <a:r>
              <a:rPr lang="fr-FR" sz="1600" b="1" dirty="0">
                <a:solidFill>
                  <a:srgbClr val="7F7F7F"/>
                </a:solidFill>
                <a:latin typeface="Arial" panose="020B0604020202020204"/>
              </a:rPr>
              <a:t>Soutien à </a:t>
            </a:r>
            <a:r>
              <a:rPr lang="fr-FR" sz="1600" b="1" dirty="0" smtClean="0">
                <a:solidFill>
                  <a:srgbClr val="7F7F7F"/>
                </a:solidFill>
                <a:latin typeface="Arial" panose="020B0604020202020204"/>
              </a:rPr>
              <a:t>l’innovation </a:t>
            </a:r>
            <a:r>
              <a:rPr lang="fr-FR" sz="1600" b="1" dirty="0" smtClean="0">
                <a:solidFill>
                  <a:srgbClr val="7F7F7F"/>
                </a:solidFill>
                <a:latin typeface="Arial" panose="020B0604020202020204"/>
              </a:rPr>
              <a:t>dans le secteur médico-social</a:t>
            </a:r>
          </a:p>
          <a:p>
            <a:pPr defTabSz="685766">
              <a:spcBef>
                <a:spcPts val="600"/>
              </a:spcBef>
            </a:pPr>
            <a:endParaRPr lang="fr-FR" sz="2000" b="1" dirty="0">
              <a:solidFill>
                <a:srgbClr val="7F7F7F"/>
              </a:solidFill>
              <a:latin typeface="Arial" panose="020B0604020202020204"/>
            </a:endParaRPr>
          </a:p>
          <a:p>
            <a:pPr defTabSz="685766">
              <a:spcBef>
                <a:spcPts val="600"/>
              </a:spcBef>
            </a:pPr>
            <a:r>
              <a:rPr lang="fr-FR" sz="1600" dirty="0" smtClean="0">
                <a:solidFill>
                  <a:srgbClr val="7F7F7F"/>
                </a:solidFill>
              </a:rPr>
              <a:t>Fin </a:t>
            </a:r>
            <a:r>
              <a:rPr lang="fr-FR" sz="1600" dirty="0" smtClean="0">
                <a:solidFill>
                  <a:srgbClr val="7F7F7F"/>
                </a:solidFill>
              </a:rPr>
              <a:t>avril 2020: Lancement d’un 1</a:t>
            </a:r>
            <a:r>
              <a:rPr lang="fr-FR" sz="1600" baseline="30000" dirty="0" smtClean="0">
                <a:solidFill>
                  <a:srgbClr val="7F7F7F"/>
                </a:solidFill>
              </a:rPr>
              <a:t>er</a:t>
            </a:r>
            <a:r>
              <a:rPr lang="fr-FR" sz="1600" dirty="0" smtClean="0">
                <a:solidFill>
                  <a:srgbClr val="7F7F7F"/>
                </a:solidFill>
              </a:rPr>
              <a:t> appel à projets à destination du secteur médico-social et social</a:t>
            </a:r>
          </a:p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7F7F7F"/>
                </a:solidFill>
              </a:rPr>
              <a:t>140 porteurs de projet ont candidaté</a:t>
            </a:r>
          </a:p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7F7F7F"/>
                </a:solidFill>
              </a:rPr>
              <a:t>Une dizaine de lauréats retenus</a:t>
            </a:r>
            <a:r>
              <a:rPr lang="fr-FR" sz="1600" b="1" dirty="0">
                <a:solidFill>
                  <a:srgbClr val="7F7F7F"/>
                </a:solidFill>
                <a:latin typeface="Arial" panose="020B0604020202020204"/>
              </a:rPr>
              <a:t> </a:t>
            </a:r>
            <a:endParaRPr lang="fr-FR" sz="1600" b="1" dirty="0" smtClean="0">
              <a:solidFill>
                <a:srgbClr val="7F7F7F"/>
              </a:solidFill>
              <a:latin typeface="Arial" panose="020B0604020202020204"/>
            </a:endParaRPr>
          </a:p>
          <a:p>
            <a:pPr marL="171450" indent="-1714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7F7F7F"/>
                </a:solidFill>
                <a:latin typeface="Arial" panose="020B0604020202020204"/>
              </a:rPr>
              <a:t>Une communicati</a:t>
            </a:r>
            <a:r>
              <a:rPr lang="fr-FR" sz="1600" dirty="0" smtClean="0">
                <a:solidFill>
                  <a:srgbClr val="7F7F7F"/>
                </a:solidFill>
                <a:latin typeface="Arial" panose="020B0604020202020204"/>
              </a:rPr>
              <a:t>on dans les prochaines semaines</a:t>
            </a:r>
            <a:endParaRPr lang="fr-FR" sz="1600" dirty="0" smtClean="0">
              <a:solidFill>
                <a:srgbClr val="7F7F7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r="28573"/>
          <a:stretch/>
        </p:blipFill>
        <p:spPr>
          <a:xfrm>
            <a:off x="7055768" y="51748"/>
            <a:ext cx="2088232" cy="18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6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6685" y="0"/>
            <a:ext cx="8064092" cy="540006"/>
          </a:xfrm>
        </p:spPr>
        <p:txBody>
          <a:bodyPr>
            <a:normAutofit/>
          </a:bodyPr>
          <a:lstStyle/>
          <a:p>
            <a:r>
              <a:rPr lang="fr-FR" dirty="0" smtClean="0"/>
              <a:t>Les actions phares pour le secteur médico-social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8620CCC1-D2BA-4A46-BFB5-7517ACFDE5D5}" type="slidenum">
              <a:rPr lang="fr-FR">
                <a:solidFill>
                  <a:srgbClr val="177C9B"/>
                </a:solidFill>
                <a:latin typeface="Arial" panose="020B0604020202020204"/>
              </a:rPr>
              <a:pPr defTabSz="685766"/>
              <a:t>7</a:t>
            </a:fld>
            <a:endParaRPr lang="fr-FR">
              <a:solidFill>
                <a:srgbClr val="177C9B"/>
              </a:solidFill>
              <a:latin typeface="Arial" panose="020B0604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157AF5-07CE-48A2-B832-DD5DD846633C}"/>
              </a:ext>
            </a:extLst>
          </p:cNvPr>
          <p:cNvSpPr/>
          <p:nvPr/>
        </p:nvSpPr>
        <p:spPr>
          <a:xfrm>
            <a:off x="942504" y="1088514"/>
            <a:ext cx="3675793" cy="203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/>
            <a:r>
              <a:rPr lang="fr-FR" sz="1300" b="1" dirty="0" smtClean="0">
                <a:solidFill>
                  <a:srgbClr val="7F7F7F"/>
                </a:solidFill>
              </a:rPr>
              <a:t>Identification des </a:t>
            </a:r>
            <a:r>
              <a:rPr lang="fr-FR" sz="1300" b="1" dirty="0" smtClean="0">
                <a:solidFill>
                  <a:srgbClr val="7F7F7F"/>
                </a:solidFill>
              </a:rPr>
              <a:t>professionnels </a:t>
            </a:r>
            <a:r>
              <a:rPr lang="fr-FR" sz="1300" b="1" dirty="0" smtClean="0">
                <a:solidFill>
                  <a:srgbClr val="7F7F7F"/>
                </a:solidFill>
              </a:rPr>
              <a:t>(RPPS+)</a:t>
            </a: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7F7F7F"/>
                </a:solidFill>
              </a:rPr>
              <a:t>A venir: Mise en service du portail d’enregistrement des acteurs</a:t>
            </a: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7F7F7F"/>
                </a:solidFill>
              </a:rPr>
              <a:t>Expérimentations en cours sur les stratégies d’enregistrement des acteurs (</a:t>
            </a:r>
            <a:r>
              <a:rPr lang="fr-FR" sz="1100" b="1" dirty="0">
                <a:solidFill>
                  <a:srgbClr val="7F7F7F"/>
                </a:solidFill>
              </a:rPr>
              <a:t>Hauts de France</a:t>
            </a:r>
            <a:r>
              <a:rPr lang="fr-FR" sz="1100" dirty="0">
                <a:solidFill>
                  <a:srgbClr val="7F7F7F"/>
                </a:solidFill>
              </a:rPr>
              <a:t>, Réunion</a:t>
            </a:r>
            <a:r>
              <a:rPr lang="fr-FR" sz="1100" dirty="0" smtClean="0">
                <a:solidFill>
                  <a:srgbClr val="7F7F7F"/>
                </a:solidFill>
              </a:rPr>
              <a:t>) et simplification du processus de délivrance de </a:t>
            </a:r>
            <a:r>
              <a:rPr lang="fr-FR" sz="1100" dirty="0" smtClean="0">
                <a:solidFill>
                  <a:srgbClr val="7F7F7F"/>
                </a:solidFill>
              </a:rPr>
              <a:t>cartes de professionnels de santé (CPS)</a:t>
            </a:r>
            <a:endParaRPr lang="fr-FR" sz="1100" dirty="0" smtClean="0">
              <a:solidFill>
                <a:srgbClr val="7F7F7F"/>
              </a:solidFill>
            </a:endParaRPr>
          </a:p>
          <a:p>
            <a:pPr defTabSz="685766"/>
            <a:endParaRPr lang="fr-FR" sz="1400" b="1" dirty="0" smtClean="0">
              <a:solidFill>
                <a:srgbClr val="7F7F7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57AF5-07CE-48A2-B832-DD5DD846633C}"/>
              </a:ext>
            </a:extLst>
          </p:cNvPr>
          <p:cNvSpPr/>
          <p:nvPr/>
        </p:nvSpPr>
        <p:spPr>
          <a:xfrm>
            <a:off x="998787" y="3317555"/>
            <a:ext cx="3650180" cy="135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/>
            <a:r>
              <a:rPr lang="fr-FR" sz="1300" b="1" dirty="0" smtClean="0">
                <a:solidFill>
                  <a:srgbClr val="7F7F7F"/>
                </a:solidFill>
              </a:rPr>
              <a:t>Echanges de données de santé : </a:t>
            </a:r>
            <a:r>
              <a:rPr lang="fr-FR" sz="1300" b="1" dirty="0" err="1" smtClean="0">
                <a:solidFill>
                  <a:srgbClr val="7F7F7F"/>
                </a:solidFill>
              </a:rPr>
              <a:t>MSSanté</a:t>
            </a:r>
            <a:endParaRPr lang="fr-FR" sz="1300" b="1" dirty="0" smtClean="0">
              <a:solidFill>
                <a:srgbClr val="7F7F7F"/>
              </a:solidFill>
            </a:endParaRP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7F7F7F"/>
                </a:solidFill>
              </a:rPr>
              <a:t>Poursuite des pilotes de déploiement MSSanté médico-social</a:t>
            </a: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7F7F7F"/>
                </a:solidFill>
              </a:rPr>
              <a:t>Plan </a:t>
            </a:r>
            <a:r>
              <a:rPr lang="fr-FR" sz="1100" dirty="0">
                <a:solidFill>
                  <a:srgbClr val="7F7F7F"/>
                </a:solidFill>
              </a:rPr>
              <a:t>EHPAD </a:t>
            </a:r>
            <a:r>
              <a:rPr lang="fr-FR" sz="1100" dirty="0" smtClean="0">
                <a:solidFill>
                  <a:srgbClr val="7F7F7F"/>
                </a:solidFill>
              </a:rPr>
              <a:t>et plan domicile : réalisation </a:t>
            </a:r>
            <a:r>
              <a:rPr lang="fr-FR" sz="1100" dirty="0">
                <a:solidFill>
                  <a:srgbClr val="7F7F7F"/>
                </a:solidFill>
              </a:rPr>
              <a:t>d’un diagnostic en EHPAD </a:t>
            </a:r>
            <a:r>
              <a:rPr lang="fr-FR" sz="1100" dirty="0" smtClean="0">
                <a:solidFill>
                  <a:srgbClr val="7F7F7F"/>
                </a:solidFill>
              </a:rPr>
              <a:t>et auprès des SAAD permettant </a:t>
            </a:r>
            <a:r>
              <a:rPr lang="fr-FR" sz="1100" dirty="0">
                <a:solidFill>
                  <a:srgbClr val="7F7F7F"/>
                </a:solidFill>
              </a:rPr>
              <a:t>de </a:t>
            </a:r>
            <a:r>
              <a:rPr lang="fr-FR" sz="1100" dirty="0" smtClean="0">
                <a:solidFill>
                  <a:srgbClr val="7F7F7F"/>
                </a:solidFill>
              </a:rPr>
              <a:t>poser </a:t>
            </a:r>
            <a:r>
              <a:rPr lang="fr-FR" sz="1100" dirty="0">
                <a:solidFill>
                  <a:srgbClr val="7F7F7F"/>
                </a:solidFill>
              </a:rPr>
              <a:t>les bases </a:t>
            </a:r>
            <a:r>
              <a:rPr lang="fr-FR" sz="1100" dirty="0" smtClean="0">
                <a:solidFill>
                  <a:srgbClr val="7F7F7F"/>
                </a:solidFill>
              </a:rPr>
              <a:t>d’une </a:t>
            </a:r>
            <a:r>
              <a:rPr lang="fr-FR" sz="1100" dirty="0">
                <a:solidFill>
                  <a:srgbClr val="7F7F7F"/>
                </a:solidFill>
              </a:rPr>
              <a:t>stratégie de </a:t>
            </a:r>
            <a:r>
              <a:rPr lang="fr-FR" sz="1100" dirty="0" smtClean="0">
                <a:solidFill>
                  <a:srgbClr val="7F7F7F"/>
                </a:solidFill>
              </a:rPr>
              <a:t>déploiement</a:t>
            </a:r>
            <a:endParaRPr lang="fr-FR" sz="1100" dirty="0">
              <a:solidFill>
                <a:srgbClr val="7F7F7F"/>
              </a:solidFill>
            </a:endParaRPr>
          </a:p>
        </p:txBody>
      </p:sp>
      <p:pic>
        <p:nvPicPr>
          <p:cNvPr id="9" name="Picture 51">
            <a:extLst>
              <a:ext uri="{FF2B5EF4-FFF2-40B4-BE49-F238E27FC236}">
                <a16:creationId xmlns:a16="http://schemas.microsoft.com/office/drawing/2014/main" id="{4822D0C4-9A74-4D85-A24C-92C4F3A6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9" y="1159792"/>
            <a:ext cx="596962" cy="596962"/>
          </a:xfrm>
          <a:prstGeom prst="rect">
            <a:avLst/>
          </a:prstGeom>
        </p:spPr>
      </p:pic>
      <p:pic>
        <p:nvPicPr>
          <p:cNvPr id="11" name="Picture 2" descr="label_CONFIANCE-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4" y="3610347"/>
            <a:ext cx="472957" cy="767491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6" y="4254771"/>
            <a:ext cx="948214" cy="632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157AF5-07CE-48A2-B832-DD5DD846633C}"/>
              </a:ext>
            </a:extLst>
          </p:cNvPr>
          <p:cNvSpPr/>
          <p:nvPr/>
        </p:nvSpPr>
        <p:spPr>
          <a:xfrm>
            <a:off x="5155979" y="3317556"/>
            <a:ext cx="3988021" cy="1240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/>
            <a:r>
              <a:rPr lang="fr-FR" sz="1300" b="1" dirty="0" smtClean="0">
                <a:solidFill>
                  <a:srgbClr val="7F7F7F"/>
                </a:solidFill>
              </a:rPr>
              <a:t>Partage de données de santé : DMP</a:t>
            </a:r>
            <a:endParaRPr lang="fr-FR" sz="1300" b="1" dirty="0" smtClean="0">
              <a:solidFill>
                <a:srgbClr val="7F7F7F"/>
              </a:solidFill>
            </a:endParaRP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7F7F7F"/>
                </a:solidFill>
              </a:rPr>
              <a:t>Poursuite du plan de déploiement du DMP en EHPAD</a:t>
            </a: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7F7F7F"/>
                </a:solidFill>
              </a:rPr>
              <a:t>Réflexion en cours en lien avec le </a:t>
            </a:r>
            <a:r>
              <a:rPr lang="fr-FR" sz="1100" dirty="0">
                <a:solidFill>
                  <a:srgbClr val="7F7F7F"/>
                </a:solidFill>
              </a:rPr>
              <a:t>programme ESMS numérique pour adresser d’autres structures </a:t>
            </a:r>
            <a:r>
              <a:rPr lang="fr-FR" sz="1100" dirty="0" smtClean="0">
                <a:solidFill>
                  <a:srgbClr val="7F7F7F"/>
                </a:solidFill>
              </a:rPr>
              <a:t/>
            </a:r>
            <a:br>
              <a:rPr lang="fr-FR" sz="1100" dirty="0" smtClean="0">
                <a:solidFill>
                  <a:srgbClr val="7F7F7F"/>
                </a:solidFill>
              </a:rPr>
            </a:br>
            <a:r>
              <a:rPr lang="fr-FR" sz="1100" dirty="0" smtClean="0">
                <a:solidFill>
                  <a:srgbClr val="7F7F7F"/>
                </a:solidFill>
              </a:rPr>
              <a:t>(</a:t>
            </a:r>
            <a:r>
              <a:rPr lang="fr-FR" sz="1100" dirty="0">
                <a:solidFill>
                  <a:srgbClr val="7F7F7F"/>
                </a:solidFill>
              </a:rPr>
              <a:t>FAM, MAS notamment</a:t>
            </a:r>
            <a:r>
              <a:rPr lang="fr-FR" sz="1100" dirty="0" smtClean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57AF5-07CE-48A2-B832-DD5DD846633C}"/>
              </a:ext>
            </a:extLst>
          </p:cNvPr>
          <p:cNvSpPr/>
          <p:nvPr/>
        </p:nvSpPr>
        <p:spPr>
          <a:xfrm>
            <a:off x="5215883" y="1072649"/>
            <a:ext cx="3675793" cy="203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6"/>
            <a:r>
              <a:rPr lang="fr-FR" sz="1300" b="1" dirty="0" smtClean="0">
                <a:solidFill>
                  <a:srgbClr val="7F7F7F"/>
                </a:solidFill>
              </a:rPr>
              <a:t>Identification </a:t>
            </a:r>
            <a:r>
              <a:rPr lang="fr-FR" sz="1300" b="1" dirty="0">
                <a:solidFill>
                  <a:srgbClr val="7F7F7F"/>
                </a:solidFill>
              </a:rPr>
              <a:t>des usagers: Identifiant national de Santé (INS</a:t>
            </a:r>
            <a:r>
              <a:rPr lang="fr-FR" sz="1300" b="1" dirty="0" smtClean="0">
                <a:solidFill>
                  <a:srgbClr val="7F7F7F"/>
                </a:solidFill>
              </a:rPr>
              <a:t>)</a:t>
            </a: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7F7F7F"/>
                </a:solidFill>
              </a:rPr>
              <a:t>Travaux en cours sur l’identification de cas d’usage de l’INS pour le médico-social, des besoins et spécificités pour le secteur (notamment RNIV)</a:t>
            </a: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7F7F7F"/>
                </a:solidFill>
              </a:rPr>
              <a:t>Poursuite de l’accompagnement des principaux éditeurs et des structures médico-sociales</a:t>
            </a:r>
            <a:endParaRPr lang="fr-FR" sz="1400" b="1" dirty="0" smtClean="0">
              <a:solidFill>
                <a:srgbClr val="7F7F7F"/>
              </a:solidFill>
              <a:latin typeface="Arial" panose="020B0604020202020204"/>
            </a:endParaRP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7F7F7F"/>
              </a:solidFill>
            </a:endParaRPr>
          </a:p>
          <a:p>
            <a:pPr marL="285750" indent="-285750" defTabSz="685766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7F7F7F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7F7F7F"/>
              </a:solidFill>
            </a:endParaRPr>
          </a:p>
        </p:txBody>
      </p:sp>
      <p:pic>
        <p:nvPicPr>
          <p:cNvPr id="16" name="Picture 25">
            <a:extLst>
              <a:ext uri="{FF2B5EF4-FFF2-40B4-BE49-F238E27FC236}">
                <a16:creationId xmlns:a16="http://schemas.microsoft.com/office/drawing/2014/main" id="{1DAC1D37-8CEA-4612-AC60-A45423C7D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931" y="1159792"/>
            <a:ext cx="507390" cy="50739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51300668-7F11-4ED1-BFCE-3022BB365B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2" y="2179220"/>
            <a:ext cx="648433" cy="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76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94AD7-3D54-4C42-96BE-20409080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51" y="-111944"/>
            <a:ext cx="8064092" cy="540006"/>
          </a:xfrm>
        </p:spPr>
        <p:txBody>
          <a:bodyPr>
            <a:normAutofit/>
          </a:bodyPr>
          <a:lstStyle/>
          <a:p>
            <a:r>
              <a:rPr lang="fr-FR" dirty="0" smtClean="0"/>
              <a:t>Focus sur l’Identifiant national de Santé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40FEAD-E636-479D-9EA9-B73EE158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B12C73-A523-4725-8620-4CE30DBFEA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latin typeface="Arial"/>
                <a:ea typeface="+mn-ea"/>
              </a:rPr>
              <a:t>| Identifiant National de Santé</a:t>
            </a:r>
          </a:p>
        </p:txBody>
      </p:sp>
      <p:sp>
        <p:nvSpPr>
          <p:cNvPr id="5" name="Corde 4">
            <a:extLst>
              <a:ext uri="{FF2B5EF4-FFF2-40B4-BE49-F238E27FC236}">
                <a16:creationId xmlns:a16="http://schemas.microsoft.com/office/drawing/2014/main" id="{14322F65-6F1B-4E5E-BC95-CA7361D8F8D4}"/>
              </a:ext>
            </a:extLst>
          </p:cNvPr>
          <p:cNvSpPr/>
          <p:nvPr/>
        </p:nvSpPr>
        <p:spPr>
          <a:xfrm rot="1462661">
            <a:off x="7354620" y="331521"/>
            <a:ext cx="2833992" cy="1883335"/>
          </a:xfrm>
          <a:prstGeom prst="chord">
            <a:avLst/>
          </a:prstGeom>
          <a:solidFill>
            <a:srgbClr val="FFE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cxnSp>
        <p:nvCxnSpPr>
          <p:cNvPr id="6" name="Straight Connector 34">
            <a:extLst>
              <a:ext uri="{FF2B5EF4-FFF2-40B4-BE49-F238E27FC236}">
                <a16:creationId xmlns:a16="http://schemas.microsoft.com/office/drawing/2014/main" id="{BA2ED0B9-D649-4982-936B-D3A2BE4601B3}"/>
              </a:ext>
            </a:extLst>
          </p:cNvPr>
          <p:cNvCxnSpPr>
            <a:cxnSpLocks/>
          </p:cNvCxnSpPr>
          <p:nvPr/>
        </p:nvCxnSpPr>
        <p:spPr>
          <a:xfrm>
            <a:off x="7810239" y="536897"/>
            <a:ext cx="1013704" cy="0"/>
          </a:xfrm>
          <a:prstGeom prst="line">
            <a:avLst/>
          </a:prstGeom>
          <a:noFill/>
          <a:ln w="57150" cap="flat" cmpd="sng" algn="ctr">
            <a:solidFill>
              <a:srgbClr val="FF9900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5059993-14AE-4FB9-9F56-AB44E6AD7B9A}"/>
              </a:ext>
            </a:extLst>
          </p:cNvPr>
          <p:cNvSpPr txBox="1"/>
          <p:nvPr/>
        </p:nvSpPr>
        <p:spPr>
          <a:xfrm>
            <a:off x="7623298" y="284777"/>
            <a:ext cx="15492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D5689"/>
                </a:solidFill>
                <a:cs typeface="Arial" panose="020B0604020202020204" pitchFamily="34" charset="0"/>
              </a:rPr>
              <a:t>Pour </a:t>
            </a:r>
            <a:r>
              <a:rPr lang="fr-FR" sz="1000" b="1" dirty="0" smtClean="0">
                <a:solidFill>
                  <a:srgbClr val="0D5689"/>
                </a:solidFill>
                <a:cs typeface="Arial" panose="020B0604020202020204" pitchFamily="34" charset="0"/>
              </a:rPr>
              <a:t>rappel</a:t>
            </a:r>
            <a:endParaRPr lang="fr-FR" sz="1000" b="1" dirty="0">
              <a:solidFill>
                <a:srgbClr val="0D5689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C250387-3A15-41DF-A072-F128FAF715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7265" y="1547328"/>
            <a:ext cx="594637" cy="455613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51A6F97C-F486-40E6-8087-51565AD95A07}"/>
              </a:ext>
            </a:extLst>
          </p:cNvPr>
          <p:cNvSpPr txBox="1"/>
          <p:nvPr/>
        </p:nvSpPr>
        <p:spPr>
          <a:xfrm>
            <a:off x="7308304" y="627534"/>
            <a:ext cx="2024189" cy="76352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rgbClr val="0D5689"/>
                </a:solidFill>
                <a:cs typeface="Arial" panose="020B0604020202020204" pitchFamily="34" charset="0"/>
              </a:rPr>
              <a:t>A</a:t>
            </a:r>
            <a:r>
              <a:rPr lang="fr-FR" sz="1000" dirty="0">
                <a:solidFill>
                  <a:srgbClr val="0D5689"/>
                </a:solidFill>
                <a:cs typeface="Arial" panose="020B0604020202020204" pitchFamily="34" charset="0"/>
              </a:rPr>
              <a:t> </a:t>
            </a:r>
            <a:r>
              <a:rPr lang="fr-FR" sz="1000" b="1" dirty="0">
                <a:solidFill>
                  <a:srgbClr val="0D5689"/>
                </a:solidFill>
                <a:cs typeface="Arial" panose="020B0604020202020204" pitchFamily="34" charset="0"/>
              </a:rPr>
              <a:t>partir du 1</a:t>
            </a:r>
            <a:r>
              <a:rPr lang="fr-FR" sz="1000" b="1" baseline="30000" dirty="0">
                <a:solidFill>
                  <a:srgbClr val="0D5689"/>
                </a:solidFill>
                <a:cs typeface="Arial" panose="020B0604020202020204" pitchFamily="34" charset="0"/>
              </a:rPr>
              <a:t>er</a:t>
            </a:r>
            <a:r>
              <a:rPr lang="fr-FR" sz="1000" b="1" dirty="0">
                <a:solidFill>
                  <a:srgbClr val="0D5689"/>
                </a:solidFill>
                <a:cs typeface="Arial" panose="020B0604020202020204" pitchFamily="34" charset="0"/>
              </a:rPr>
              <a:t> janvier 2021,</a:t>
            </a:r>
            <a:r>
              <a:rPr lang="fr-FR" sz="1000" b="1" dirty="0">
                <a:solidFill>
                  <a:srgbClr val="818181"/>
                </a:solidFill>
                <a:cs typeface="Arial" panose="020B0604020202020204" pitchFamily="34" charset="0"/>
              </a:rPr>
              <a:t/>
            </a:r>
            <a:br>
              <a:rPr lang="fr-FR" sz="1000" b="1" dirty="0">
                <a:solidFill>
                  <a:srgbClr val="818181"/>
                </a:solidFill>
                <a:cs typeface="Arial" panose="020B0604020202020204" pitchFamily="34" charset="0"/>
              </a:rPr>
            </a:br>
            <a:r>
              <a:rPr lang="fr-FR" sz="1000" dirty="0">
                <a:solidFill>
                  <a:srgbClr val="818181"/>
                </a:solidFill>
                <a:cs typeface="Arial" panose="020B0604020202020204" pitchFamily="34" charset="0"/>
              </a:rPr>
              <a:t>toutes les </a:t>
            </a:r>
            <a:r>
              <a:rPr lang="fr-FR" sz="1000" dirty="0" smtClean="0">
                <a:solidFill>
                  <a:srgbClr val="818181"/>
                </a:solidFill>
                <a:cs typeface="Arial" panose="020B0604020202020204" pitchFamily="34" charset="0"/>
              </a:rPr>
              <a:t>données </a:t>
            </a:r>
            <a:r>
              <a:rPr lang="fr-FR" sz="1000" dirty="0">
                <a:solidFill>
                  <a:srgbClr val="818181"/>
                </a:solidFill>
                <a:cs typeface="Arial" panose="020B0604020202020204" pitchFamily="34" charset="0"/>
              </a:rPr>
              <a:t>de santé devront être référencées avec </a:t>
            </a:r>
            <a:r>
              <a:rPr lang="fr-FR" sz="1000" b="1" dirty="0">
                <a:solidFill>
                  <a:srgbClr val="0D5689"/>
                </a:solidFill>
                <a:cs typeface="Arial" panose="020B0604020202020204" pitchFamily="34" charset="0"/>
              </a:rPr>
              <a:t>l’identité INS</a:t>
            </a:r>
            <a:r>
              <a:rPr lang="fr-FR" sz="1000" dirty="0">
                <a:solidFill>
                  <a:srgbClr val="0D5689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7BA67EC7-CC78-4F85-A2DD-174B6514E984}"/>
              </a:ext>
            </a:extLst>
          </p:cNvPr>
          <p:cNvSpPr txBox="1">
            <a:spLocks/>
          </p:cNvSpPr>
          <p:nvPr/>
        </p:nvSpPr>
        <p:spPr>
          <a:xfrm>
            <a:off x="3470307" y="1807396"/>
            <a:ext cx="5592926" cy="1327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000" dirty="0">
                <a:solidFill>
                  <a:srgbClr val="818181"/>
                </a:solidFill>
                <a:latin typeface="+mn-lt"/>
              </a:rPr>
              <a:t>Cette identité INS est composée 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000" dirty="0">
                <a:solidFill>
                  <a:srgbClr val="818181"/>
                </a:solidFill>
                <a:latin typeface="+mn-lt"/>
              </a:rPr>
              <a:t>du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matricule INS </a:t>
            </a:r>
            <a:r>
              <a:rPr lang="fr-FR" sz="1000" dirty="0">
                <a:solidFill>
                  <a:srgbClr val="818181"/>
                </a:solidFill>
                <a:latin typeface="+mn-lt"/>
              </a:rPr>
              <a:t>(correspondant au NIR ou au NIA de l’individu),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000" dirty="0">
                <a:solidFill>
                  <a:srgbClr val="818181"/>
                </a:solidFill>
                <a:latin typeface="+mn-lt"/>
              </a:rPr>
              <a:t>de l’identifiant de la structure à l'origine de l’attribution du NIR ou du NIA, sous la forme d'un OID (Object </a:t>
            </a:r>
            <a:r>
              <a:rPr lang="fr-FR" sz="1000" dirty="0" err="1">
                <a:solidFill>
                  <a:srgbClr val="818181"/>
                </a:solidFill>
                <a:latin typeface="+mn-lt"/>
              </a:rPr>
              <a:t>IDentifier</a:t>
            </a:r>
            <a:r>
              <a:rPr lang="fr-FR" sz="1000" dirty="0">
                <a:solidFill>
                  <a:srgbClr val="818181"/>
                </a:solidFill>
                <a:latin typeface="+mn-lt"/>
              </a:rPr>
              <a:t>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000" dirty="0">
                <a:solidFill>
                  <a:srgbClr val="818181"/>
                </a:solidFill>
                <a:latin typeface="+mn-lt"/>
              </a:rPr>
              <a:t>et des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cinq traits INS </a:t>
            </a:r>
            <a:r>
              <a:rPr lang="fr-FR" sz="1000" dirty="0">
                <a:solidFill>
                  <a:srgbClr val="818181"/>
                </a:solidFill>
                <a:latin typeface="+mn-lt"/>
              </a:rPr>
              <a:t>: nom de naissance, prénom(s) de naissance, date de naissance, sexe, lieu de naissance.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0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050233-BBEC-4716-99C3-8F8D03A4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2" y="1578202"/>
            <a:ext cx="3284546" cy="288515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63561D3-C143-46DB-BBEF-8C86CB4B49A8}"/>
              </a:ext>
            </a:extLst>
          </p:cNvPr>
          <p:cNvSpPr/>
          <p:nvPr/>
        </p:nvSpPr>
        <p:spPr>
          <a:xfrm>
            <a:off x="1585668" y="3999707"/>
            <a:ext cx="376111" cy="37607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65F22622-1ED2-41B1-B767-DFC685D84A39}"/>
              </a:ext>
            </a:extLst>
          </p:cNvPr>
          <p:cNvSpPr txBox="1">
            <a:spLocks/>
          </p:cNvSpPr>
          <p:nvPr/>
        </p:nvSpPr>
        <p:spPr>
          <a:xfrm>
            <a:off x="323529" y="799818"/>
            <a:ext cx="7011710" cy="736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 projet INS est un des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projets socles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la feuille de route nationale du numérique en santé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(mesure n°6) et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une priorité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la trajectoire du numérique adaptée au médico-social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r>
              <a:rPr lang="fr-FR" sz="1000" dirty="0">
                <a:solidFill>
                  <a:srgbClr val="818181"/>
                </a:solidFill>
                <a:latin typeface="+mn-lt"/>
              </a:rPr>
              <a:t> Il garantit que l’ensemble des projets de la feuille de route soient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construits sur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des fondations solides</a:t>
            </a:r>
            <a:r>
              <a:rPr lang="fr-FR" sz="1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vise à l’utilisation par l’ensemble des acteurs d’une même identité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pour l’usager :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l’identité INS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E3B901F1-B2BA-4276-B29B-D97F8755E883}"/>
              </a:ext>
            </a:extLst>
          </p:cNvPr>
          <p:cNvSpPr txBox="1">
            <a:spLocks/>
          </p:cNvSpPr>
          <p:nvPr/>
        </p:nvSpPr>
        <p:spPr>
          <a:xfrm>
            <a:off x="3485968" y="3299912"/>
            <a:ext cx="5505410" cy="1154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Cette identité INS, régulièrement vérifiée, permet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le partage de l’information médicale en toute sécurité et confiance.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 portée nationale permet de dépasser les limites administratives régionales ou le périmètre des nouveaux découpages territoriaux de santé et justifie </a:t>
            </a:r>
            <a:r>
              <a:rPr lang="fr-FR" sz="1000" b="1" dirty="0">
                <a:solidFill>
                  <a:srgbClr val="B55475"/>
                </a:solidFill>
                <a:latin typeface="+mn-lt"/>
              </a:rPr>
              <a:t>le recours à une base de référence unique, interrogée via le téléservice </a:t>
            </a:r>
            <a:r>
              <a:rPr lang="fr-FR" sz="1000" b="1" dirty="0" err="1">
                <a:solidFill>
                  <a:srgbClr val="B55475"/>
                </a:solidFill>
                <a:latin typeface="+mn-lt"/>
              </a:rPr>
              <a:t>INSi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mis en œuvre par la Cnam.</a:t>
            </a:r>
          </a:p>
        </p:txBody>
      </p:sp>
    </p:spTree>
    <p:extLst>
      <p:ext uri="{BB962C8B-B14F-4D97-AF65-F5344CB8AC3E}">
        <p14:creationId xmlns:p14="http://schemas.microsoft.com/office/powerpoint/2010/main" val="6888091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98383B2-D0D8-4842-8A3B-F012C5A66E68}"/>
              </a:ext>
            </a:extLst>
          </p:cNvPr>
          <p:cNvSpPr/>
          <p:nvPr/>
        </p:nvSpPr>
        <p:spPr>
          <a:xfrm>
            <a:off x="-417997" y="942795"/>
            <a:ext cx="2659122" cy="153736"/>
          </a:xfrm>
          <a:prstGeom prst="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A306E9C-5EA9-432F-B76D-E8C782A6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27" y="841288"/>
            <a:ext cx="478536" cy="478536"/>
          </a:xfrm>
          <a:prstGeom prst="rect">
            <a:avLst/>
          </a:prstGeom>
        </p:spPr>
      </p:pic>
      <p:sp>
        <p:nvSpPr>
          <p:cNvPr id="35" name="Text Placeholder 73">
            <a:extLst>
              <a:ext uri="{FF2B5EF4-FFF2-40B4-BE49-F238E27FC236}">
                <a16:creationId xmlns:a16="http://schemas.microsoft.com/office/drawing/2014/main" id="{77A50CFA-8F2B-46D4-ADF0-18DBAD5E48F8}"/>
              </a:ext>
            </a:extLst>
          </p:cNvPr>
          <p:cNvSpPr txBox="1">
            <a:spLocks/>
          </p:cNvSpPr>
          <p:nvPr/>
        </p:nvSpPr>
        <p:spPr>
          <a:xfrm>
            <a:off x="641130" y="869888"/>
            <a:ext cx="3770854" cy="553998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sp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 typeface="EYInterstate Light" panose="02000506000000020004" pitchFamily="2" charset="0"/>
              <a:buChar char="•"/>
              <a:tabLst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790" indent="0" algn="ctr" defTabSz="884927">
              <a:buClrTx/>
              <a:buNone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51 logiciels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autorisés pour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35 éditeurs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dont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Berger Levrault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(logiciel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BL Senior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157790" indent="0" algn="ctr" defTabSz="884927">
              <a:buClrTx/>
              <a:buNone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Une dizaine de logiciels en cours d’autorisation</a:t>
            </a:r>
          </a:p>
        </p:txBody>
      </p:sp>
      <p:sp>
        <p:nvSpPr>
          <p:cNvPr id="36" name="Text Placeholder 73">
            <a:extLst>
              <a:ext uri="{FF2B5EF4-FFF2-40B4-BE49-F238E27FC236}">
                <a16:creationId xmlns:a16="http://schemas.microsoft.com/office/drawing/2014/main" id="{4428EFFB-AB17-46BF-9FE6-AD8A515254AC}"/>
              </a:ext>
            </a:extLst>
          </p:cNvPr>
          <p:cNvSpPr txBox="1">
            <a:spLocks/>
          </p:cNvSpPr>
          <p:nvPr/>
        </p:nvSpPr>
        <p:spPr>
          <a:xfrm>
            <a:off x="358085" y="1817049"/>
            <a:ext cx="3942015" cy="977191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sp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 typeface="EYInterstate Light" panose="02000506000000020004" pitchFamily="2" charset="0"/>
              <a:buChar char="•"/>
              <a:tabLst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790" indent="0" algn="ctr" defTabSz="884927">
              <a:buClrTx/>
              <a:buNone/>
              <a:defRPr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Publication du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référentiel national d’identitovigilance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(RNIV), dont la cible est ambitieuse, sur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le site du Ministère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57790" indent="0" algn="ctr" defTabSz="884927">
              <a:buClrTx/>
              <a:buNone/>
              <a:defRPr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Publication de la liste 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référents régionaux </a:t>
            </a:r>
            <a:r>
              <a:rPr lang="fr-FR" sz="105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IV</a:t>
            </a:r>
          </a:p>
          <a:p>
            <a:pPr marL="157790" indent="0" algn="ctr" defTabSz="884927">
              <a:buClrTx/>
              <a:buNone/>
              <a:defRPr/>
            </a:pPr>
            <a:r>
              <a:rPr lang="fr-FR" sz="1600" b="1" dirty="0" smtClean="0">
                <a:solidFill>
                  <a:srgbClr val="B55475"/>
                </a:solidFill>
                <a:latin typeface="Arial" charset="0"/>
                <a:ea typeface="Geneva" charset="-128"/>
              </a:rPr>
              <a:t>Pour les Hauts-de France : </a:t>
            </a:r>
          </a:p>
          <a:p>
            <a:pPr marL="157790" indent="0" algn="ctr" defTabSz="884927">
              <a:buClrTx/>
              <a:buNone/>
              <a:defRPr/>
            </a:pPr>
            <a:r>
              <a:rPr lang="fr-FR" sz="1600" b="1" dirty="0" smtClean="0">
                <a:solidFill>
                  <a:srgbClr val="B55475"/>
                </a:solidFill>
                <a:latin typeface="Arial" charset="0"/>
                <a:ea typeface="Geneva" charset="-128"/>
              </a:rPr>
              <a:t>Zoé </a:t>
            </a:r>
            <a:r>
              <a:rPr lang="fr-FR" sz="1600" b="1" dirty="0">
                <a:solidFill>
                  <a:srgbClr val="B55475"/>
                </a:solidFill>
                <a:latin typeface="Arial" charset="0"/>
                <a:ea typeface="Geneva" charset="-128"/>
              </a:rPr>
              <a:t>Boudry et </a:t>
            </a:r>
            <a:r>
              <a:rPr lang="fr-FR" sz="1600" b="1" dirty="0" smtClean="0">
                <a:solidFill>
                  <a:srgbClr val="B55475"/>
                </a:solidFill>
                <a:latin typeface="Arial" charset="0"/>
                <a:ea typeface="Geneva" charset="-128"/>
              </a:rPr>
              <a:t>Mylène </a:t>
            </a:r>
            <a:r>
              <a:rPr lang="fr-FR" sz="1600" b="1" dirty="0">
                <a:solidFill>
                  <a:srgbClr val="B55475"/>
                </a:solidFill>
                <a:latin typeface="Arial" charset="0"/>
                <a:ea typeface="Geneva" charset="-128"/>
              </a:rPr>
              <a:t>Rose</a:t>
            </a:r>
          </a:p>
        </p:txBody>
      </p:sp>
      <p:sp>
        <p:nvSpPr>
          <p:cNvPr id="39" name="Text Placeholder 73">
            <a:extLst>
              <a:ext uri="{FF2B5EF4-FFF2-40B4-BE49-F238E27FC236}">
                <a16:creationId xmlns:a16="http://schemas.microsoft.com/office/drawing/2014/main" id="{371F259C-EEF2-458E-9D5B-A08975F33D17}"/>
              </a:ext>
            </a:extLst>
          </p:cNvPr>
          <p:cNvSpPr txBox="1">
            <a:spLocks/>
          </p:cNvSpPr>
          <p:nvPr/>
        </p:nvSpPr>
        <p:spPr>
          <a:xfrm>
            <a:off x="4334950" y="1264147"/>
            <a:ext cx="4353299" cy="323165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sp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 typeface="EYInterstate Light" panose="02000506000000020004" pitchFamily="2" charset="0"/>
              <a:buChar char="•"/>
              <a:tabLst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790" indent="0" algn="ctr" defTabSz="884927">
              <a:buClrTx/>
              <a:buNone/>
              <a:defRPr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 déploiement de l’INS en cours par 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 </a:t>
            </a:r>
            <a:r>
              <a:rPr lang="fr-FR" sz="105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MiPih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à l’AP-HM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et prochainement par </a:t>
            </a:r>
            <a:r>
              <a:rPr lang="fr-FR" sz="105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CPage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 GHT Novo et au CLCC H. Becquerel</a:t>
            </a:r>
          </a:p>
        </p:txBody>
      </p:sp>
      <p:sp>
        <p:nvSpPr>
          <p:cNvPr id="40" name="Text Placeholder 73">
            <a:extLst>
              <a:ext uri="{FF2B5EF4-FFF2-40B4-BE49-F238E27FC236}">
                <a16:creationId xmlns:a16="http://schemas.microsoft.com/office/drawing/2014/main" id="{3AF74A46-37D1-403A-B164-ABB550F19A20}"/>
              </a:ext>
            </a:extLst>
          </p:cNvPr>
          <p:cNvSpPr txBox="1">
            <a:spLocks/>
          </p:cNvSpPr>
          <p:nvPr/>
        </p:nvSpPr>
        <p:spPr>
          <a:xfrm>
            <a:off x="5470128" y="2017888"/>
            <a:ext cx="3232797" cy="323165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sp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 typeface="EYInterstate Light" panose="02000506000000020004" pitchFamily="2" charset="0"/>
              <a:buChar char="•"/>
              <a:tabLst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790" indent="0" algn="ctr" defTabSz="884927">
              <a:buClrTx/>
              <a:buNone/>
              <a:defRPr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Organisation de 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webinaires INS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à destination </a:t>
            </a:r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structures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B08F0435-DC3A-4CDB-B8FD-B0D11A6226F8}"/>
              </a:ext>
            </a:extLst>
          </p:cNvPr>
          <p:cNvSpPr/>
          <p:nvPr/>
        </p:nvSpPr>
        <p:spPr>
          <a:xfrm rot="5400000">
            <a:off x="4457843" y="633681"/>
            <a:ext cx="228312" cy="468051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2" name="Text Placeholder 73">
            <a:extLst>
              <a:ext uri="{FF2B5EF4-FFF2-40B4-BE49-F238E27FC236}">
                <a16:creationId xmlns:a16="http://schemas.microsoft.com/office/drawing/2014/main" id="{CE4D9D75-3A48-4120-BF64-BB68922D0425}"/>
              </a:ext>
            </a:extLst>
          </p:cNvPr>
          <p:cNvSpPr txBox="1">
            <a:spLocks/>
          </p:cNvSpPr>
          <p:nvPr/>
        </p:nvSpPr>
        <p:spPr>
          <a:xfrm>
            <a:off x="221249" y="3260322"/>
            <a:ext cx="8634259" cy="484748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sp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Tx/>
              <a:buFont typeface="EYInterstate Light" panose="02000506000000020004" pitchFamily="2" charset="0"/>
              <a:buChar char="•"/>
              <a:tabLst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240" indent="-171450" defTabSz="884927">
              <a:buClrTx/>
              <a:defRPr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Inscrivez-vous aux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webinaires INS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fr-FR" sz="105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prochaine session prévue le 01/12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et consultez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les guides de l’ANS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aller plus loin : « Comprendre l’INS », guide d’accompagnement, …</a:t>
            </a:r>
          </a:p>
          <a:p>
            <a:pPr marL="329240" indent="-171450" defTabSz="884927">
              <a:buClrTx/>
              <a:defRPr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Utilisez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les fiches de communication et fiches pratiques INS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réalisées par le 3RIV afin de sensibiliser et de communiquer sur l’INS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E51936-4B22-421B-A5DF-795FBCD1253D}"/>
              </a:ext>
            </a:extLst>
          </p:cNvPr>
          <p:cNvSpPr/>
          <p:nvPr/>
        </p:nvSpPr>
        <p:spPr>
          <a:xfrm>
            <a:off x="2145193" y="4215879"/>
            <a:ext cx="6146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790" indent="0" algn="ctr" defTabSz="884927">
              <a:buClrTx/>
              <a:buNone/>
              <a:defRPr/>
            </a:pPr>
            <a:r>
              <a:rPr lang="fr-FR" sz="1200" b="1" dirty="0">
                <a:solidFill>
                  <a:srgbClr val="B55475"/>
                </a:solidFill>
              </a:rPr>
              <a:t>Appuyez-vous sur les différents outils à votre disposition pour déployer au plus tôt l’INS au sein des établissements 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6A2B8C-2510-4858-A2D7-755988C4CABC}"/>
              </a:ext>
            </a:extLst>
          </p:cNvPr>
          <p:cNvSpPr/>
          <p:nvPr/>
        </p:nvSpPr>
        <p:spPr>
          <a:xfrm>
            <a:off x="288492" y="3144920"/>
            <a:ext cx="8531980" cy="72875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6A0B26-31E6-46C5-8448-89AD061057EE}"/>
              </a:ext>
            </a:extLst>
          </p:cNvPr>
          <p:cNvSpPr/>
          <p:nvPr/>
        </p:nvSpPr>
        <p:spPr>
          <a:xfrm rot="21276808">
            <a:off x="118177" y="2897167"/>
            <a:ext cx="1022434" cy="275496"/>
          </a:xfrm>
          <a:prstGeom prst="rect">
            <a:avLst/>
          </a:prstGeom>
          <a:solidFill>
            <a:srgbClr val="5A8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/>
              <a:t>Pour vous aider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ED044D7-EECB-48CC-9149-994A96A435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449" b="31277"/>
          <a:stretch/>
        </p:blipFill>
        <p:spPr>
          <a:xfrm>
            <a:off x="4922670" y="875443"/>
            <a:ext cx="591507" cy="24414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B46DC7F-C935-4316-897B-C55B662B00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778"/>
          <a:stretch/>
        </p:blipFill>
        <p:spPr>
          <a:xfrm>
            <a:off x="5644158" y="787208"/>
            <a:ext cx="340209" cy="36070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77F2DFE-4511-45B5-A298-038A0CDB2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49" y="2021793"/>
            <a:ext cx="510333" cy="51033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CBA9A7B-090F-40E5-9E4A-4560A707E7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868" y="2009817"/>
            <a:ext cx="665027" cy="26079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3D3C39C2-AD0B-4BD2-A6E0-064691E3DB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2011" y="4190107"/>
            <a:ext cx="424807" cy="4248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822" y="23909"/>
            <a:ext cx="8064092" cy="540006"/>
          </a:xfrm>
        </p:spPr>
        <p:txBody>
          <a:bodyPr>
            <a:normAutofit/>
          </a:bodyPr>
          <a:lstStyle/>
          <a:p>
            <a:r>
              <a:rPr lang="fr-FR" dirty="0" smtClean="0"/>
              <a:t>Où en sommes-nous de la mise en œuvre de l’INS?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6B7F06-CF65-4386-90D6-A4633C58E6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856" y="885967"/>
            <a:ext cx="757485" cy="2065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ED521C-870B-4B02-A674-2453661251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1323" y="802844"/>
            <a:ext cx="245938" cy="3296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2B6C2C-0F0E-45E6-BDE8-034E20FC62C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2530" b="40319"/>
          <a:stretch/>
        </p:blipFill>
        <p:spPr>
          <a:xfrm>
            <a:off x="7360551" y="930895"/>
            <a:ext cx="680600" cy="116732"/>
          </a:xfrm>
          <a:prstGeom prst="rect">
            <a:avLst/>
          </a:prstGeom>
        </p:spPr>
      </p:pic>
      <p:sp>
        <p:nvSpPr>
          <p:cNvPr id="37" name="Espace réservé du numéro de diapositive 2">
            <a:extLst>
              <a:ext uri="{FF2B5EF4-FFF2-40B4-BE49-F238E27FC236}">
                <a16:creationId xmlns:a16="http://schemas.microsoft.com/office/drawing/2014/main" id="{47175EA8-E997-4442-A330-A24D8614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49992"/>
            <a:ext cx="287338" cy="273844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3" name="Espace réservé du pied de page 3">
            <a:extLst>
              <a:ext uri="{FF2B5EF4-FFF2-40B4-BE49-F238E27FC236}">
                <a16:creationId xmlns:a16="http://schemas.microsoft.com/office/drawing/2014/main" id="{41A51FFB-4A1D-47D7-8EBC-46881E545C69}"/>
              </a:ext>
            </a:extLst>
          </p:cNvPr>
          <p:cNvSpPr txBox="1">
            <a:spLocks/>
          </p:cNvSpPr>
          <p:nvPr/>
        </p:nvSpPr>
        <p:spPr>
          <a:xfrm>
            <a:off x="288492" y="4781606"/>
            <a:ext cx="6926486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fr-FR" sz="800" i="1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</a:rPr>
              <a:t>| Identifiant National de Santé</a:t>
            </a:r>
            <a:endParaRPr lang="fr-FR" sz="800" i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52062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ppt/theme/theme2.xml><?xml version="1.0" encoding="utf-8"?>
<a:theme xmlns:a="http://schemas.openxmlformats.org/drawingml/2006/main" name="1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31BB410E-A6B9-4144-98E6-2C588236675D}" vid="{0B4E534E-D968-4B89-84ED-082C4E551A47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ANS_MOD_STANDARD_POWERPOINT_V1.0</Template>
  <TotalTime>1106</TotalTime>
  <Words>1003</Words>
  <Application>Microsoft Office PowerPoint</Application>
  <PresentationFormat>Affichage à l'écran (16:9)</PresentationFormat>
  <Paragraphs>149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Calibri</vt:lpstr>
      <vt:lpstr>EYInterstate Light</vt:lpstr>
      <vt:lpstr>Geneva</vt:lpstr>
      <vt:lpstr>Helvetica</vt:lpstr>
      <vt:lpstr>Webdings</vt:lpstr>
      <vt:lpstr>Wingdings</vt:lpstr>
      <vt:lpstr>Wingdings 3</vt:lpstr>
      <vt:lpstr>ANS_THEME STANDARD_V1.0</vt:lpstr>
      <vt:lpstr>1_ANS_THEME STANDARD_V1.0</vt:lpstr>
      <vt:lpstr>Le contexte national de la e-santé pour les structures médico-sociales : enjeux et perspectives </vt:lpstr>
      <vt:lpstr>Les outils au service de la transformation numérique du médico-social</vt:lpstr>
      <vt:lpstr>Une trajectoire numérique adaptée au secteur médico-social</vt:lpstr>
      <vt:lpstr>Un groupe de travail médico-social au sein du Conseil du numérique en Santé</vt:lpstr>
      <vt:lpstr>Le programme ESMS Numérique</vt:lpstr>
      <vt:lpstr>L’appel à projets Structures 3.0 </vt:lpstr>
      <vt:lpstr>Les actions phares pour le secteur médico-social</vt:lpstr>
      <vt:lpstr>Focus sur l’Identifiant national de Santé</vt:lpstr>
      <vt:lpstr>Où en sommes-nous de la mise en œuvre de l’INS?</vt:lpstr>
      <vt:lpstr>Des questions ? </vt:lpstr>
      <vt:lpstr>Présentation PowerPoint</vt:lpstr>
      <vt:lpstr>Où retrouver les informations SI pour le médico-social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Vendredi de l’Agence</dc:title>
  <dc:creator>Manon ROCROY</dc:creator>
  <cp:lastModifiedBy>Sophie MOREAU-FAVIER</cp:lastModifiedBy>
  <cp:revision>158</cp:revision>
  <cp:lastPrinted>2018-03-02T11:16:01Z</cp:lastPrinted>
  <dcterms:created xsi:type="dcterms:W3CDTF">2020-02-26T08:46:17Z</dcterms:created>
  <dcterms:modified xsi:type="dcterms:W3CDTF">2020-11-23T16:44:04Z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itre">
    <vt:lpwstr>Titre du document</vt:lpwstr>
  </property>
  <property fmtid="{D5CDD505-2E9C-101B-9397-08002B2CF9AE}" pid="3" name="_Sous-titre">
    <vt:lpwstr>Sous-titre</vt:lpwstr>
  </property>
  <property fmtid="{D5CDD505-2E9C-101B-9397-08002B2CF9AE}" pid="4" name="_Projet">
    <vt:lpwstr>Nom du projet</vt:lpwstr>
  </property>
  <property fmtid="{D5CDD505-2E9C-101B-9397-08002B2CF9AE}" pid="5" name="_Direction">
    <vt:lpwstr>Nom du pôle/direction</vt:lpwstr>
  </property>
  <property fmtid="{D5CDD505-2E9C-101B-9397-08002B2CF9AE}" pid="6" name="_Version">
    <vt:lpwstr>V0.1</vt:lpwstr>
  </property>
  <property fmtid="{D5CDD505-2E9C-101B-9397-08002B2CF9AE}" pid="7" name="_Statut">
    <vt:lpwstr>En cours</vt:lpwstr>
  </property>
  <property fmtid="{D5CDD505-2E9C-101B-9397-08002B2CF9AE}" pid="8" name="_Classification">
    <vt:lpwstr>Restreinte</vt:lpwstr>
  </property>
  <property fmtid="{D5CDD505-2E9C-101B-9397-08002B2CF9AE}" pid="9" name="*Choix Statut">
    <vt:lpwstr>En cours / En validation / Validé</vt:lpwstr>
  </property>
  <property fmtid="{D5CDD505-2E9C-101B-9397-08002B2CF9AE}" pid="10" name="*Choix classification">
    <vt:lpwstr>Publique / Interne / Restreinte / Confidentielle</vt:lpwstr>
  </property>
</Properties>
</file>