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7" r:id="rId3"/>
    <p:sldId id="264" r:id="rId4"/>
    <p:sldId id="335" r:id="rId5"/>
    <p:sldId id="334" r:id="rId6"/>
    <p:sldId id="336" r:id="rId7"/>
    <p:sldId id="324" r:id="rId8"/>
    <p:sldId id="301" r:id="rId9"/>
    <p:sldId id="326" r:id="rId10"/>
    <p:sldId id="318" r:id="rId11"/>
    <p:sldId id="319" r:id="rId12"/>
    <p:sldId id="321" r:id="rId13"/>
    <p:sldId id="332" r:id="rId14"/>
    <p:sldId id="313" r:id="rId15"/>
    <p:sldId id="314" r:id="rId16"/>
    <p:sldId id="338" r:id="rId17"/>
    <p:sldId id="316" r:id="rId18"/>
    <p:sldId id="317" r:id="rId19"/>
    <p:sldId id="337" r:id="rId20"/>
    <p:sldId id="273" r:id="rId21"/>
    <p:sldId id="274" r:id="rId22"/>
    <p:sldId id="331" r:id="rId23"/>
    <p:sldId id="277" r:id="rId24"/>
    <p:sldId id="296" r:id="rId25"/>
    <p:sldId id="308" r:id="rId26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VILLIER Mathilde" initials="MM" lastIdx="5" clrIdx="0">
    <p:extLst>
      <p:ext uri="{19B8F6BF-5375-455C-9EA6-DF929625EA0E}">
        <p15:presenceInfo xmlns:p15="http://schemas.microsoft.com/office/powerpoint/2012/main" userId="S::MMR@oresys.fr::e12c28c9-95fa-43f8-a3b8-6f7246dda19b" providerId="AD"/>
      </p:ext>
    </p:extLst>
  </p:cmAuthor>
  <p:cmAuthor id="2" name="Marine Aubert" initials="MA" lastIdx="4" clrIdx="1">
    <p:extLst>
      <p:ext uri="{19B8F6BF-5375-455C-9EA6-DF929625EA0E}">
        <p15:presenceInfo xmlns:p15="http://schemas.microsoft.com/office/powerpoint/2012/main" userId="S-1-5-21-3037158644-2688377497-1950963110-1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341"/>
    <a:srgbClr val="7030A0"/>
    <a:srgbClr val="D1B2E8"/>
    <a:srgbClr val="CC00CC"/>
    <a:srgbClr val="CB7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86780" autoAdjust="0"/>
  </p:normalViewPr>
  <p:slideViewPr>
    <p:cSldViewPr snapToGrid="0">
      <p:cViewPr varScale="1">
        <p:scale>
          <a:sx n="60" d="100"/>
          <a:sy n="60" d="100"/>
        </p:scale>
        <p:origin x="8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DC750-1306-4734-8347-F93ACD6EB9D8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2DED4482-E1B4-4E74-8002-293FEB310C56}">
      <dgm:prSet phldrT="[Texte]"/>
      <dgm:spPr/>
      <dgm:t>
        <a:bodyPr/>
        <a:lstStyle/>
        <a:p>
          <a:r>
            <a:rPr lang="fr-FR" dirty="0" smtClean="0"/>
            <a:t>Téléconsultation </a:t>
          </a:r>
          <a:endParaRPr lang="fr-FR" dirty="0"/>
        </a:p>
      </dgm:t>
    </dgm:pt>
    <dgm:pt modelId="{12AB9EEA-E3E4-4F42-9D4E-A4C215EE3E8D}" type="parTrans" cxnId="{16657ABF-0563-4DE4-B050-B77C7E4E7F03}">
      <dgm:prSet/>
      <dgm:spPr/>
      <dgm:t>
        <a:bodyPr/>
        <a:lstStyle/>
        <a:p>
          <a:endParaRPr lang="fr-FR"/>
        </a:p>
      </dgm:t>
    </dgm:pt>
    <dgm:pt modelId="{9C1A42DE-87E5-47D9-917B-462321D9D44D}" type="sibTrans" cxnId="{16657ABF-0563-4DE4-B050-B77C7E4E7F03}">
      <dgm:prSet/>
      <dgm:spPr/>
      <dgm:t>
        <a:bodyPr/>
        <a:lstStyle/>
        <a:p>
          <a:endParaRPr lang="fr-FR"/>
        </a:p>
      </dgm:t>
    </dgm:pt>
    <dgm:pt modelId="{18B31AF5-4FFF-4876-922E-B0C7882911B4}">
      <dgm:prSet phldrT="[Texte]"/>
      <dgm:spPr/>
      <dgm:t>
        <a:bodyPr/>
        <a:lstStyle/>
        <a:p>
          <a:r>
            <a:rPr lang="fr-FR" dirty="0" smtClean="0"/>
            <a:t>Un professionnel médical ou paramédical réalise une </a:t>
          </a:r>
          <a:r>
            <a:rPr lang="fr-FR" dirty="0" err="1" smtClean="0"/>
            <a:t>visio</a:t>
          </a:r>
          <a:r>
            <a:rPr lang="fr-FR" dirty="0" smtClean="0"/>
            <a:t> sécurisée avec un autre professionnel ou un usager </a:t>
          </a:r>
          <a:endParaRPr lang="fr-FR" dirty="0"/>
        </a:p>
      </dgm:t>
    </dgm:pt>
    <dgm:pt modelId="{83714F28-5796-4B29-9852-39502452D865}" type="parTrans" cxnId="{1EDF2EC4-14E5-4AC0-AFB7-53314B5BEF95}">
      <dgm:prSet/>
      <dgm:spPr/>
      <dgm:t>
        <a:bodyPr/>
        <a:lstStyle/>
        <a:p>
          <a:endParaRPr lang="fr-FR"/>
        </a:p>
      </dgm:t>
    </dgm:pt>
    <dgm:pt modelId="{9BF55898-3B3A-4D8E-BE15-AD257A50C7FB}" type="sibTrans" cxnId="{1EDF2EC4-14E5-4AC0-AFB7-53314B5BEF95}">
      <dgm:prSet/>
      <dgm:spPr/>
      <dgm:t>
        <a:bodyPr/>
        <a:lstStyle/>
        <a:p>
          <a:endParaRPr lang="fr-FR"/>
        </a:p>
      </dgm:t>
    </dgm:pt>
    <dgm:pt modelId="{9801B6AE-65FF-46D8-9910-37A1563A9DC6}">
      <dgm:prSet/>
      <dgm:spPr/>
      <dgm:t>
        <a:bodyPr/>
        <a:lstStyle/>
        <a:p>
          <a:r>
            <a:rPr lang="fr-FR" dirty="0" smtClean="0"/>
            <a:t>Un professionnel médical autorisé réalise une consultation à distance sécurisée avec un usager</a:t>
          </a:r>
        </a:p>
      </dgm:t>
    </dgm:pt>
    <dgm:pt modelId="{8BBE73E8-2DE0-427E-80CB-A3E59CA4A366}" type="parTrans" cxnId="{0FA692B9-CE66-47DB-AC94-FB4DDC7EDB5B}">
      <dgm:prSet/>
      <dgm:spPr/>
      <dgm:t>
        <a:bodyPr/>
        <a:lstStyle/>
        <a:p>
          <a:endParaRPr lang="fr-FR"/>
        </a:p>
      </dgm:t>
    </dgm:pt>
    <dgm:pt modelId="{559EB888-BC2E-4F58-874F-71CC377CAB7C}" type="sibTrans" cxnId="{0FA692B9-CE66-47DB-AC94-FB4DDC7EDB5B}">
      <dgm:prSet/>
      <dgm:spPr/>
      <dgm:t>
        <a:bodyPr/>
        <a:lstStyle/>
        <a:p>
          <a:endParaRPr lang="fr-FR"/>
        </a:p>
      </dgm:t>
    </dgm:pt>
    <dgm:pt modelId="{23B3A2C6-0D40-48D1-B80D-9614BAE9B643}">
      <dgm:prSet/>
      <dgm:spPr/>
      <dgm:t>
        <a:bodyPr/>
        <a:lstStyle/>
        <a:p>
          <a:r>
            <a:rPr lang="fr-FR" dirty="0" err="1" smtClean="0"/>
            <a:t>Télésoin</a:t>
          </a:r>
          <a:endParaRPr lang="fr-FR" dirty="0" smtClean="0"/>
        </a:p>
      </dgm:t>
    </dgm:pt>
    <dgm:pt modelId="{6315E289-3051-4CFB-A9E8-6491CC81EF9D}" type="parTrans" cxnId="{98A805FE-D5C3-4A9A-8199-7333E09DF0F0}">
      <dgm:prSet/>
      <dgm:spPr/>
      <dgm:t>
        <a:bodyPr/>
        <a:lstStyle/>
        <a:p>
          <a:endParaRPr lang="fr-FR"/>
        </a:p>
      </dgm:t>
    </dgm:pt>
    <dgm:pt modelId="{B23D9A09-AD0D-4901-9D88-9E8822846B0A}" type="sibTrans" cxnId="{98A805FE-D5C3-4A9A-8199-7333E09DF0F0}">
      <dgm:prSet/>
      <dgm:spPr/>
      <dgm:t>
        <a:bodyPr/>
        <a:lstStyle/>
        <a:p>
          <a:endParaRPr lang="fr-FR"/>
        </a:p>
      </dgm:t>
    </dgm:pt>
    <dgm:pt modelId="{F9231472-FFBA-4045-BE5F-4BF957B39A44}">
      <dgm:prSet/>
      <dgm:spPr/>
      <dgm:t>
        <a:bodyPr/>
        <a:lstStyle/>
        <a:p>
          <a:r>
            <a:rPr lang="fr-FR" smtClean="0"/>
            <a:t>Visio sécurisée </a:t>
          </a:r>
          <a:endParaRPr lang="fr-FR"/>
        </a:p>
      </dgm:t>
    </dgm:pt>
    <dgm:pt modelId="{E17D38A3-D958-4C91-9D13-264DCEB72B79}" type="parTrans" cxnId="{6EA28C62-4F9E-45E2-A06F-E57A4C5F43FB}">
      <dgm:prSet/>
      <dgm:spPr/>
      <dgm:t>
        <a:bodyPr/>
        <a:lstStyle/>
        <a:p>
          <a:endParaRPr lang="fr-FR"/>
        </a:p>
      </dgm:t>
    </dgm:pt>
    <dgm:pt modelId="{E5028846-AEEB-4EDA-84C2-94D03CB4FBC4}" type="sibTrans" cxnId="{6EA28C62-4F9E-45E2-A06F-E57A4C5F43FB}">
      <dgm:prSet/>
      <dgm:spPr/>
      <dgm:t>
        <a:bodyPr/>
        <a:lstStyle/>
        <a:p>
          <a:endParaRPr lang="fr-FR"/>
        </a:p>
      </dgm:t>
    </dgm:pt>
    <dgm:pt modelId="{6CDD6D0C-5C5B-424F-85A7-DC7D219F81FB}">
      <dgm:prSet/>
      <dgm:spPr/>
      <dgm:t>
        <a:bodyPr/>
        <a:lstStyle/>
        <a:p>
          <a:r>
            <a:rPr lang="fr-FR" dirty="0" smtClean="0"/>
            <a:t>Un professionnel paramédical autorisé (ou pharmacien) réalise un soin à distance sécurisé avec un usager</a:t>
          </a:r>
        </a:p>
      </dgm:t>
    </dgm:pt>
    <dgm:pt modelId="{0723F2E9-5946-4776-944E-036BE3241C8E}" type="parTrans" cxnId="{3B231E08-DA2E-4F30-957B-035BBAB6F9D5}">
      <dgm:prSet/>
      <dgm:spPr/>
      <dgm:t>
        <a:bodyPr/>
        <a:lstStyle/>
        <a:p>
          <a:endParaRPr lang="fr-FR"/>
        </a:p>
      </dgm:t>
    </dgm:pt>
    <dgm:pt modelId="{A8CBA2AB-8AFC-4016-A1E2-9772E6991B19}" type="sibTrans" cxnId="{3B231E08-DA2E-4F30-957B-035BBAB6F9D5}">
      <dgm:prSet/>
      <dgm:spPr/>
      <dgm:t>
        <a:bodyPr/>
        <a:lstStyle/>
        <a:p>
          <a:endParaRPr lang="fr-FR"/>
        </a:p>
      </dgm:t>
    </dgm:pt>
    <dgm:pt modelId="{6D309393-3373-4F35-AE0F-3E054C5DCFCD}" type="pres">
      <dgm:prSet presAssocID="{B22DC750-1306-4734-8347-F93ACD6EB9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C2C13E-309C-4C79-9FAB-09F3835F0D1F}" type="pres">
      <dgm:prSet presAssocID="{2DED4482-E1B4-4E74-8002-293FEB310C56}" presName="composite" presStyleCnt="0"/>
      <dgm:spPr/>
    </dgm:pt>
    <dgm:pt modelId="{28C67D62-8571-4B34-A614-CDA64BF3C7DF}" type="pres">
      <dgm:prSet presAssocID="{2DED4482-E1B4-4E74-8002-293FEB310C5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66DE9C-5C51-4C67-9627-EA8D1BCF4286}" type="pres">
      <dgm:prSet presAssocID="{2DED4482-E1B4-4E74-8002-293FEB310C5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79D5AD-CD25-4DE5-8C64-00D9128A49DB}" type="pres">
      <dgm:prSet presAssocID="{9C1A42DE-87E5-47D9-917B-462321D9D44D}" presName="space" presStyleCnt="0"/>
      <dgm:spPr/>
    </dgm:pt>
    <dgm:pt modelId="{9277C611-2EFD-44F6-AD39-C11FCB7EEA31}" type="pres">
      <dgm:prSet presAssocID="{23B3A2C6-0D40-48D1-B80D-9614BAE9B643}" presName="composite" presStyleCnt="0"/>
      <dgm:spPr/>
    </dgm:pt>
    <dgm:pt modelId="{0F766BAE-E7E7-4B9D-8CD3-DAB605BD2528}" type="pres">
      <dgm:prSet presAssocID="{23B3A2C6-0D40-48D1-B80D-9614BAE9B64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8710FC-761A-4292-83EC-D3B218381CB6}" type="pres">
      <dgm:prSet presAssocID="{23B3A2C6-0D40-48D1-B80D-9614BAE9B64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0C8131-90A4-4762-BA2E-0F8865968644}" type="pres">
      <dgm:prSet presAssocID="{B23D9A09-AD0D-4901-9D88-9E8822846B0A}" presName="space" presStyleCnt="0"/>
      <dgm:spPr/>
    </dgm:pt>
    <dgm:pt modelId="{A4C3F462-CBF5-45DD-8E14-538E3D4D435F}" type="pres">
      <dgm:prSet presAssocID="{F9231472-FFBA-4045-BE5F-4BF957B39A44}" presName="composite" presStyleCnt="0"/>
      <dgm:spPr/>
    </dgm:pt>
    <dgm:pt modelId="{1A2D482B-029C-4AC7-A540-02B87EF71260}" type="pres">
      <dgm:prSet presAssocID="{F9231472-FFBA-4045-BE5F-4BF957B39A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AD5940-1FE0-4F8B-ABBB-AA5D270FF882}" type="pres">
      <dgm:prSet presAssocID="{F9231472-FFBA-4045-BE5F-4BF957B39A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8A805FE-D5C3-4A9A-8199-7333E09DF0F0}" srcId="{B22DC750-1306-4734-8347-F93ACD6EB9D8}" destId="{23B3A2C6-0D40-48D1-B80D-9614BAE9B643}" srcOrd="1" destOrd="0" parTransId="{6315E289-3051-4CFB-A9E8-6491CC81EF9D}" sibTransId="{B23D9A09-AD0D-4901-9D88-9E8822846B0A}"/>
    <dgm:cxn modelId="{16657ABF-0563-4DE4-B050-B77C7E4E7F03}" srcId="{B22DC750-1306-4734-8347-F93ACD6EB9D8}" destId="{2DED4482-E1B4-4E74-8002-293FEB310C56}" srcOrd="0" destOrd="0" parTransId="{12AB9EEA-E3E4-4F42-9D4E-A4C215EE3E8D}" sibTransId="{9C1A42DE-87E5-47D9-917B-462321D9D44D}"/>
    <dgm:cxn modelId="{3B231E08-DA2E-4F30-957B-035BBAB6F9D5}" srcId="{23B3A2C6-0D40-48D1-B80D-9614BAE9B643}" destId="{6CDD6D0C-5C5B-424F-85A7-DC7D219F81FB}" srcOrd="0" destOrd="0" parTransId="{0723F2E9-5946-4776-944E-036BE3241C8E}" sibTransId="{A8CBA2AB-8AFC-4016-A1E2-9772E6991B19}"/>
    <dgm:cxn modelId="{F2E258E1-7690-4619-BF91-AA3A41BE0F6F}" type="presOf" srcId="{9801B6AE-65FF-46D8-9910-37A1563A9DC6}" destId="{4266DE9C-5C51-4C67-9627-EA8D1BCF4286}" srcOrd="0" destOrd="0" presId="urn:microsoft.com/office/officeart/2005/8/layout/hList1"/>
    <dgm:cxn modelId="{0FA692B9-CE66-47DB-AC94-FB4DDC7EDB5B}" srcId="{2DED4482-E1B4-4E74-8002-293FEB310C56}" destId="{9801B6AE-65FF-46D8-9910-37A1563A9DC6}" srcOrd="0" destOrd="0" parTransId="{8BBE73E8-2DE0-427E-80CB-A3E59CA4A366}" sibTransId="{559EB888-BC2E-4F58-874F-71CC377CAB7C}"/>
    <dgm:cxn modelId="{51BEB5D7-D2A6-4378-9859-88E071448C18}" type="presOf" srcId="{B22DC750-1306-4734-8347-F93ACD6EB9D8}" destId="{6D309393-3373-4F35-AE0F-3E054C5DCFCD}" srcOrd="0" destOrd="0" presId="urn:microsoft.com/office/officeart/2005/8/layout/hList1"/>
    <dgm:cxn modelId="{1C4C212C-D892-41E1-887E-7256C2F94C40}" type="presOf" srcId="{6CDD6D0C-5C5B-424F-85A7-DC7D219F81FB}" destId="{E08710FC-761A-4292-83EC-D3B218381CB6}" srcOrd="0" destOrd="0" presId="urn:microsoft.com/office/officeart/2005/8/layout/hList1"/>
    <dgm:cxn modelId="{6EA28C62-4F9E-45E2-A06F-E57A4C5F43FB}" srcId="{B22DC750-1306-4734-8347-F93ACD6EB9D8}" destId="{F9231472-FFBA-4045-BE5F-4BF957B39A44}" srcOrd="2" destOrd="0" parTransId="{E17D38A3-D958-4C91-9D13-264DCEB72B79}" sibTransId="{E5028846-AEEB-4EDA-84C2-94D03CB4FBC4}"/>
    <dgm:cxn modelId="{E7C9FE40-8CE7-4363-84D9-171A55574C4F}" type="presOf" srcId="{F9231472-FFBA-4045-BE5F-4BF957B39A44}" destId="{1A2D482B-029C-4AC7-A540-02B87EF71260}" srcOrd="0" destOrd="0" presId="urn:microsoft.com/office/officeart/2005/8/layout/hList1"/>
    <dgm:cxn modelId="{1EDF2EC4-14E5-4AC0-AFB7-53314B5BEF95}" srcId="{F9231472-FFBA-4045-BE5F-4BF957B39A44}" destId="{18B31AF5-4FFF-4876-922E-B0C7882911B4}" srcOrd="0" destOrd="0" parTransId="{83714F28-5796-4B29-9852-39502452D865}" sibTransId="{9BF55898-3B3A-4D8E-BE15-AD257A50C7FB}"/>
    <dgm:cxn modelId="{03432CAF-AB8F-493E-9D4D-7872D099A248}" type="presOf" srcId="{18B31AF5-4FFF-4876-922E-B0C7882911B4}" destId="{2CAD5940-1FE0-4F8B-ABBB-AA5D270FF882}" srcOrd="0" destOrd="0" presId="urn:microsoft.com/office/officeart/2005/8/layout/hList1"/>
    <dgm:cxn modelId="{97F0A6E1-9A84-4350-A782-541A4E8AFF60}" type="presOf" srcId="{2DED4482-E1B4-4E74-8002-293FEB310C56}" destId="{28C67D62-8571-4B34-A614-CDA64BF3C7DF}" srcOrd="0" destOrd="0" presId="urn:microsoft.com/office/officeart/2005/8/layout/hList1"/>
    <dgm:cxn modelId="{1486341B-8E28-4D58-BB7A-E50DB1AD66CB}" type="presOf" srcId="{23B3A2C6-0D40-48D1-B80D-9614BAE9B643}" destId="{0F766BAE-E7E7-4B9D-8CD3-DAB605BD2528}" srcOrd="0" destOrd="0" presId="urn:microsoft.com/office/officeart/2005/8/layout/hList1"/>
    <dgm:cxn modelId="{261D88E1-4B35-4F41-82D2-23BBDEC1FBA4}" type="presParOf" srcId="{6D309393-3373-4F35-AE0F-3E054C5DCFCD}" destId="{D9C2C13E-309C-4C79-9FAB-09F3835F0D1F}" srcOrd="0" destOrd="0" presId="urn:microsoft.com/office/officeart/2005/8/layout/hList1"/>
    <dgm:cxn modelId="{F9348F5F-1C09-4912-B209-D6CB66BAF1EF}" type="presParOf" srcId="{D9C2C13E-309C-4C79-9FAB-09F3835F0D1F}" destId="{28C67D62-8571-4B34-A614-CDA64BF3C7DF}" srcOrd="0" destOrd="0" presId="urn:microsoft.com/office/officeart/2005/8/layout/hList1"/>
    <dgm:cxn modelId="{F944DE75-DF01-42D9-9717-F1CA7CE4B8EA}" type="presParOf" srcId="{D9C2C13E-309C-4C79-9FAB-09F3835F0D1F}" destId="{4266DE9C-5C51-4C67-9627-EA8D1BCF4286}" srcOrd="1" destOrd="0" presId="urn:microsoft.com/office/officeart/2005/8/layout/hList1"/>
    <dgm:cxn modelId="{E7370FCA-D446-4AC9-9C92-E37AD00C1928}" type="presParOf" srcId="{6D309393-3373-4F35-AE0F-3E054C5DCFCD}" destId="{9B79D5AD-CD25-4DE5-8C64-00D9128A49DB}" srcOrd="1" destOrd="0" presId="urn:microsoft.com/office/officeart/2005/8/layout/hList1"/>
    <dgm:cxn modelId="{5CE2FAC2-2AC2-407B-BC37-42B67031986C}" type="presParOf" srcId="{6D309393-3373-4F35-AE0F-3E054C5DCFCD}" destId="{9277C611-2EFD-44F6-AD39-C11FCB7EEA31}" srcOrd="2" destOrd="0" presId="urn:microsoft.com/office/officeart/2005/8/layout/hList1"/>
    <dgm:cxn modelId="{BED44C02-4471-425E-9760-DC90876D5403}" type="presParOf" srcId="{9277C611-2EFD-44F6-AD39-C11FCB7EEA31}" destId="{0F766BAE-E7E7-4B9D-8CD3-DAB605BD2528}" srcOrd="0" destOrd="0" presId="urn:microsoft.com/office/officeart/2005/8/layout/hList1"/>
    <dgm:cxn modelId="{FC37AF10-62C7-4DE2-8A45-0F7908D6DF42}" type="presParOf" srcId="{9277C611-2EFD-44F6-AD39-C11FCB7EEA31}" destId="{E08710FC-761A-4292-83EC-D3B218381CB6}" srcOrd="1" destOrd="0" presId="urn:microsoft.com/office/officeart/2005/8/layout/hList1"/>
    <dgm:cxn modelId="{C916F70D-CD86-4FC6-811A-0CB259F724BE}" type="presParOf" srcId="{6D309393-3373-4F35-AE0F-3E054C5DCFCD}" destId="{910C8131-90A4-4762-BA2E-0F8865968644}" srcOrd="3" destOrd="0" presId="urn:microsoft.com/office/officeart/2005/8/layout/hList1"/>
    <dgm:cxn modelId="{36B96C46-087A-430F-BB67-5E9E780087EA}" type="presParOf" srcId="{6D309393-3373-4F35-AE0F-3E054C5DCFCD}" destId="{A4C3F462-CBF5-45DD-8E14-538E3D4D435F}" srcOrd="4" destOrd="0" presId="urn:microsoft.com/office/officeart/2005/8/layout/hList1"/>
    <dgm:cxn modelId="{E8776ADF-1DD8-49A6-BD15-C8FF2160DEA5}" type="presParOf" srcId="{A4C3F462-CBF5-45DD-8E14-538E3D4D435F}" destId="{1A2D482B-029C-4AC7-A540-02B87EF71260}" srcOrd="0" destOrd="0" presId="urn:microsoft.com/office/officeart/2005/8/layout/hList1"/>
    <dgm:cxn modelId="{7E57510B-8F1D-463E-B8BA-B7D566D0B2AC}" type="presParOf" srcId="{A4C3F462-CBF5-45DD-8E14-538E3D4D435F}" destId="{2CAD5940-1FE0-4F8B-ABBB-AA5D270FF8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67D62-8571-4B34-A614-CDA64BF3C7DF}">
      <dsp:nvSpPr>
        <dsp:cNvPr id="0" name=""/>
        <dsp:cNvSpPr/>
      </dsp:nvSpPr>
      <dsp:spPr>
        <a:xfrm>
          <a:off x="3539" y="55487"/>
          <a:ext cx="3450689" cy="691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Téléconsultation </a:t>
          </a:r>
          <a:endParaRPr lang="fr-FR" sz="2400" kern="1200" dirty="0"/>
        </a:p>
      </dsp:txBody>
      <dsp:txXfrm>
        <a:off x="3539" y="55487"/>
        <a:ext cx="3450689" cy="691200"/>
      </dsp:txXfrm>
    </dsp:sp>
    <dsp:sp modelId="{4266DE9C-5C51-4C67-9627-EA8D1BCF4286}">
      <dsp:nvSpPr>
        <dsp:cNvPr id="0" name=""/>
        <dsp:cNvSpPr/>
      </dsp:nvSpPr>
      <dsp:spPr>
        <a:xfrm>
          <a:off x="3539" y="746687"/>
          <a:ext cx="3450689" cy="26681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Un professionnel médical autorisé réalise une consultation à distance sécurisée avec un usager</a:t>
          </a:r>
        </a:p>
      </dsp:txBody>
      <dsp:txXfrm>
        <a:off x="3539" y="746687"/>
        <a:ext cx="3450689" cy="2668140"/>
      </dsp:txXfrm>
    </dsp:sp>
    <dsp:sp modelId="{0F766BAE-E7E7-4B9D-8CD3-DAB605BD2528}">
      <dsp:nvSpPr>
        <dsp:cNvPr id="0" name=""/>
        <dsp:cNvSpPr/>
      </dsp:nvSpPr>
      <dsp:spPr>
        <a:xfrm>
          <a:off x="3937325" y="55487"/>
          <a:ext cx="3450689" cy="691200"/>
        </a:xfrm>
        <a:prstGeom prst="rect">
          <a:avLst/>
        </a:prstGeom>
        <a:solidFill>
          <a:schemeClr val="accent4">
            <a:hueOff val="1227430"/>
            <a:satOff val="-2988"/>
            <a:lumOff val="-14412"/>
            <a:alphaOff val="0"/>
          </a:schemeClr>
        </a:solidFill>
        <a:ln w="25400" cap="flat" cmpd="sng" algn="ctr">
          <a:solidFill>
            <a:schemeClr val="accent4">
              <a:hueOff val="1227430"/>
              <a:satOff val="-2988"/>
              <a:lumOff val="-1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/>
            <a:t>Télésoin</a:t>
          </a:r>
          <a:endParaRPr lang="fr-FR" sz="2400" kern="1200" dirty="0" smtClean="0"/>
        </a:p>
      </dsp:txBody>
      <dsp:txXfrm>
        <a:off x="3937325" y="55487"/>
        <a:ext cx="3450689" cy="691200"/>
      </dsp:txXfrm>
    </dsp:sp>
    <dsp:sp modelId="{E08710FC-761A-4292-83EC-D3B218381CB6}">
      <dsp:nvSpPr>
        <dsp:cNvPr id="0" name=""/>
        <dsp:cNvSpPr/>
      </dsp:nvSpPr>
      <dsp:spPr>
        <a:xfrm>
          <a:off x="3937325" y="746687"/>
          <a:ext cx="3450689" cy="2668140"/>
        </a:xfrm>
        <a:prstGeom prst="rect">
          <a:avLst/>
        </a:prstGeom>
        <a:solidFill>
          <a:schemeClr val="accent4">
            <a:tint val="40000"/>
            <a:alpha val="90000"/>
            <a:hueOff val="1653159"/>
            <a:satOff val="-20381"/>
            <a:lumOff val="-296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653159"/>
              <a:satOff val="-20381"/>
              <a:lumOff val="-29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Un professionnel paramédical autorisé (ou pharmacien) réalise un soin à distance sécurisé avec un usager</a:t>
          </a:r>
        </a:p>
      </dsp:txBody>
      <dsp:txXfrm>
        <a:off x="3937325" y="746687"/>
        <a:ext cx="3450689" cy="2668140"/>
      </dsp:txXfrm>
    </dsp:sp>
    <dsp:sp modelId="{1A2D482B-029C-4AC7-A540-02B87EF71260}">
      <dsp:nvSpPr>
        <dsp:cNvPr id="0" name=""/>
        <dsp:cNvSpPr/>
      </dsp:nvSpPr>
      <dsp:spPr>
        <a:xfrm>
          <a:off x="7871111" y="55487"/>
          <a:ext cx="3450689" cy="691200"/>
        </a:xfrm>
        <a:prstGeom prst="rect">
          <a:avLst/>
        </a:prstGeom>
        <a:solidFill>
          <a:schemeClr val="accent4">
            <a:hueOff val="2454860"/>
            <a:satOff val="-5975"/>
            <a:lumOff val="-28823"/>
            <a:alphaOff val="0"/>
          </a:schemeClr>
        </a:solidFill>
        <a:ln w="25400" cap="flat" cmpd="sng" algn="ctr">
          <a:solidFill>
            <a:schemeClr val="accent4">
              <a:hueOff val="2454860"/>
              <a:satOff val="-5975"/>
              <a:lumOff val="-2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/>
            <a:t>Visio sécurisée </a:t>
          </a:r>
          <a:endParaRPr lang="fr-FR" sz="2400" kern="1200"/>
        </a:p>
      </dsp:txBody>
      <dsp:txXfrm>
        <a:off x="7871111" y="55487"/>
        <a:ext cx="3450689" cy="691200"/>
      </dsp:txXfrm>
    </dsp:sp>
    <dsp:sp modelId="{2CAD5940-1FE0-4F8B-ABBB-AA5D270FF882}">
      <dsp:nvSpPr>
        <dsp:cNvPr id="0" name=""/>
        <dsp:cNvSpPr/>
      </dsp:nvSpPr>
      <dsp:spPr>
        <a:xfrm>
          <a:off x="7871111" y="746687"/>
          <a:ext cx="3450689" cy="2668140"/>
        </a:xfrm>
        <a:prstGeom prst="rect">
          <a:avLst/>
        </a:prstGeom>
        <a:solidFill>
          <a:schemeClr val="accent4">
            <a:tint val="40000"/>
            <a:alpha val="90000"/>
            <a:hueOff val="3306318"/>
            <a:satOff val="-40762"/>
            <a:lumOff val="-593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3306318"/>
              <a:satOff val="-40762"/>
              <a:lumOff val="-59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Un professionnel médical ou paramédical réalise une </a:t>
          </a:r>
          <a:r>
            <a:rPr lang="fr-FR" sz="2400" kern="1200" dirty="0" err="1" smtClean="0"/>
            <a:t>visio</a:t>
          </a:r>
          <a:r>
            <a:rPr lang="fr-FR" sz="2400" kern="1200" dirty="0" smtClean="0"/>
            <a:t> sécurisée avec un autre professionnel ou un usager </a:t>
          </a:r>
          <a:endParaRPr lang="fr-FR" sz="2400" kern="1200" dirty="0"/>
        </a:p>
      </dsp:txBody>
      <dsp:txXfrm>
        <a:off x="7871111" y="746687"/>
        <a:ext cx="3450689" cy="2668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13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813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276F6A16-B672-4267-9A70-8DE1216A7015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813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60" cy="49813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0BB96550-FC1E-41A4-829B-30CD1FDE00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538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13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13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7BE37712-A104-494D-A9BA-FD366BFD5E79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813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60" cy="49813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D61B4755-28E8-454C-8D36-1834335E8D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1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B4755-28E8-454C-8D36-1834335E8D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78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B4755-28E8-454C-8D36-1834335E8D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36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B4755-28E8-454C-8D36-1834335E8D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98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dirty="0" smtClean="0"/>
              <a:t>Les professionnels autorisés à ce jour pour</a:t>
            </a:r>
            <a:r>
              <a:rPr lang="fr-FR" baseline="0" dirty="0" smtClean="0"/>
              <a:t> le </a:t>
            </a:r>
            <a:r>
              <a:rPr lang="fr-FR" baseline="0" dirty="0" err="1" smtClean="0"/>
              <a:t>télésoin</a:t>
            </a:r>
            <a:r>
              <a:rPr lang="fr-FR" baseline="0" dirty="0" smtClean="0"/>
              <a:t> </a:t>
            </a:r>
            <a:r>
              <a:rPr lang="fr-FR" dirty="0" smtClean="0"/>
              <a:t>dans le cadre de la crise sanitaire :</a:t>
            </a:r>
          </a:p>
          <a:p>
            <a:pPr lvl="1" algn="just"/>
            <a:r>
              <a:rPr lang="fr-FR" sz="2600" dirty="0" smtClean="0"/>
              <a:t>Infirmiers </a:t>
            </a:r>
            <a:r>
              <a:rPr lang="fr-FR" sz="2600" dirty="0" smtClean="0">
                <a:solidFill>
                  <a:srgbClr val="FF0000"/>
                </a:solidFill>
              </a:rPr>
              <a:t>(</a:t>
            </a:r>
            <a:r>
              <a:rPr lang="fr-FR" sz="2600" dirty="0" err="1" smtClean="0">
                <a:solidFill>
                  <a:srgbClr val="FF0000"/>
                </a:solidFill>
              </a:rPr>
              <a:t>télésuivi</a:t>
            </a:r>
            <a:r>
              <a:rPr lang="fr-FR" sz="2600" dirty="0" smtClean="0">
                <a:solidFill>
                  <a:srgbClr val="FF0000"/>
                </a:solidFill>
              </a:rPr>
              <a:t> COVID)</a:t>
            </a:r>
          </a:p>
          <a:p>
            <a:pPr lvl="1" algn="just"/>
            <a:r>
              <a:rPr lang="fr-FR" sz="2600" dirty="0" smtClean="0"/>
              <a:t>Masseurs-kinésithérapeutes</a:t>
            </a:r>
          </a:p>
          <a:p>
            <a:pPr lvl="1" algn="just"/>
            <a:r>
              <a:rPr lang="fr-FR" sz="2600" dirty="0" smtClean="0"/>
              <a:t>Orthophonistes </a:t>
            </a:r>
          </a:p>
          <a:p>
            <a:pPr lvl="1" algn="just"/>
            <a:r>
              <a:rPr lang="fr-FR" sz="2600" dirty="0" smtClean="0"/>
              <a:t>Ergothérapeutes Psychomotriciens </a:t>
            </a:r>
          </a:p>
          <a:p>
            <a:pPr lvl="1" algn="just"/>
            <a:r>
              <a:rPr lang="fr-FR" sz="2600" dirty="0" smtClean="0"/>
              <a:t>Orthoptistes</a:t>
            </a:r>
          </a:p>
          <a:p>
            <a:pPr lvl="1" algn="just"/>
            <a:r>
              <a:rPr lang="fr-FR" sz="2600" dirty="0" smtClean="0"/>
              <a:t>Pédicures podologues </a:t>
            </a:r>
          </a:p>
          <a:p>
            <a:pPr lvl="1" algn="just"/>
            <a:r>
              <a:rPr lang="fr-FR" sz="2600" dirty="0" smtClean="0"/>
              <a:t>Pharmaciens</a:t>
            </a:r>
          </a:p>
          <a:p>
            <a:pPr lvl="1" algn="just"/>
            <a:r>
              <a:rPr lang="fr-FR" sz="2600" dirty="0" smtClean="0"/>
              <a:t>Diététiciens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B4755-28E8-454C-8D36-1834335E8D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69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B4755-28E8-454C-8D36-1834335E8DB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580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B4755-28E8-454C-8D36-1834335E8DB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300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B4755-28E8-454C-8D36-1834335E8DB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24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Candara" panose="020E0502030303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3" y="81741"/>
            <a:ext cx="2774995" cy="104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8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085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385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91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accent1"/>
                </a:solidFill>
                <a:latin typeface="Candara" panose="020E0502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7027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0400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711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8697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72" y="2003137"/>
            <a:ext cx="9175795" cy="3440923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838201" y="550333"/>
            <a:ext cx="10326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Candara" panose="020E0502030303020204" pitchFamily="34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594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718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317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410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r>
              <a:rPr lang="fr-FR" dirty="0"/>
              <a:t>25/10/2019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8200" y="63436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r>
              <a:rPr lang="fr-FR"/>
              <a:t>S&amp;N- HdF - Auteur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BA627C89-3048-4CB4-8494-7FEDB1C0D36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1" y="6356351"/>
            <a:ext cx="1092764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9857117" y="6176963"/>
            <a:ext cx="233488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68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Candara" panose="020E0502030303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i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tlc.es.predice@esante-hdf.f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redice.f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d0ljZxMDu_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yaqiyAg3pY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nte-hdf.fr/faq-tlc" TargetMode="External"/><Relationship Id="rId2" Type="http://schemas.openxmlformats.org/officeDocument/2006/relationships/hyperlink" Target="https://www.predice.fr/portail-pr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ante.gouv.fr/sites/default/files/media_entity/documents/trajectoire_medico_social_300620.pdf" TargetMode="External"/><Relationship Id="rId5" Type="http://schemas.openxmlformats.org/officeDocument/2006/relationships/hyperlink" Target="https://www.esante-hdf.fr/projets-services/catalogue-de-services-m%C3%A9dico-social" TargetMode="External"/><Relationship Id="rId4" Type="http://schemas.openxmlformats.org/officeDocument/2006/relationships/hyperlink" Target="https://www.collectifsims-hdf.ne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hloe.dejonge@esante-hdf.fr" TargetMode="External"/><Relationship Id="rId2" Type="http://schemas.openxmlformats.org/officeDocument/2006/relationships/hyperlink" Target="mailto:contact@collectifsims-hdf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lc.es.predice@esante-hdf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4250" y="2299854"/>
            <a:ext cx="10134600" cy="2567710"/>
          </a:xfrm>
        </p:spPr>
        <p:txBody>
          <a:bodyPr>
            <a:normAutofit fontScale="90000"/>
          </a:bodyPr>
          <a:lstStyle/>
          <a:p>
            <a:r>
              <a:rPr lang="fr-FR" sz="5300" b="1" dirty="0"/>
              <a:t/>
            </a:r>
            <a:br>
              <a:rPr lang="fr-FR" sz="5300" b="1" dirty="0"/>
            </a:br>
            <a:r>
              <a:rPr lang="fr-FR" sz="5300" b="1" dirty="0"/>
              <a:t/>
            </a:r>
            <a:br>
              <a:rPr lang="fr-FR" sz="5300" b="1" dirty="0"/>
            </a:br>
            <a:r>
              <a:rPr lang="fr-FR" sz="5300" b="1" dirty="0" smtClean="0"/>
              <a:t/>
            </a:r>
            <a:br>
              <a:rPr lang="fr-FR" sz="5300" b="1" dirty="0" smtClean="0"/>
            </a:br>
            <a:r>
              <a:rPr lang="fr-FR" sz="6000" b="1" dirty="0" smtClean="0"/>
              <a:t>Les </a:t>
            </a:r>
            <a:r>
              <a:rPr lang="fr-FR" sz="6000" b="1" dirty="0"/>
              <a:t>services de télésanté </a:t>
            </a:r>
            <a:r>
              <a:rPr lang="fr-FR" sz="6000" b="1" dirty="0" smtClean="0"/>
              <a:t>Prédice</a:t>
            </a:r>
            <a:br>
              <a:rPr lang="fr-FR" sz="6000" b="1" dirty="0" smtClean="0"/>
            </a:br>
            <a:r>
              <a:rPr lang="fr-FR" sz="6000" b="1" dirty="0"/>
              <a:t/>
            </a:r>
            <a:br>
              <a:rPr lang="fr-FR" sz="6000" b="1" dirty="0"/>
            </a:br>
            <a:r>
              <a:rPr lang="fr-FR" sz="2700" dirty="0" smtClean="0"/>
              <a:t>Webinaire à destination des professionnels du médico-social</a:t>
            </a:r>
            <a:endParaRPr lang="fr-FR" sz="27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4764" y="5396803"/>
            <a:ext cx="9144000" cy="596209"/>
          </a:xfrm>
        </p:spPr>
        <p:txBody>
          <a:bodyPr>
            <a:noAutofit/>
          </a:bodyPr>
          <a:lstStyle/>
          <a:p>
            <a:r>
              <a:rPr lang="fr-FR" dirty="0" smtClean="0"/>
              <a:t>Jeudi 14 janvier 2021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/>
          <a:stretch/>
        </p:blipFill>
        <p:spPr>
          <a:xfrm>
            <a:off x="9567122" y="54430"/>
            <a:ext cx="2534479" cy="14180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14" y="185056"/>
            <a:ext cx="2064026" cy="12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dirty="0" smtClean="0"/>
              <a:t>démarche d’inscription à </a:t>
            </a:r>
            <a:r>
              <a:rPr lang="fr-FR" dirty="0" err="1" smtClean="0"/>
              <a:t>Prédice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825625"/>
            <a:ext cx="10617200" cy="4351338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 smtClean="0"/>
              <a:t>Prérequis pour le professionnel :</a:t>
            </a:r>
          </a:p>
          <a:p>
            <a:pPr lvl="1" algn="just"/>
            <a:r>
              <a:rPr lang="fr-FR" sz="1600" dirty="0" smtClean="0"/>
              <a:t>S’assurer </a:t>
            </a:r>
            <a:r>
              <a:rPr lang="fr-FR" sz="1600" dirty="0"/>
              <a:t>de la mise à jour de son identifiant national </a:t>
            </a:r>
            <a:r>
              <a:rPr lang="fr-FR" sz="1600" dirty="0" smtClean="0"/>
              <a:t>RPPS ou ADELI</a:t>
            </a:r>
          </a:p>
          <a:p>
            <a:pPr lvl="1" algn="just"/>
            <a:r>
              <a:rPr lang="fr-FR" sz="1600" dirty="0" smtClean="0"/>
              <a:t>Avoir une adresse mail nominative</a:t>
            </a:r>
            <a:endParaRPr lang="fr-FR" sz="1600" dirty="0"/>
          </a:p>
          <a:p>
            <a:pPr marL="0" indent="0" algn="just">
              <a:buNone/>
            </a:pPr>
            <a:endParaRPr lang="fr-FR" sz="2000" dirty="0" smtClean="0"/>
          </a:p>
          <a:p>
            <a:pPr algn="just"/>
            <a:r>
              <a:rPr lang="fr-FR" sz="2000" b="1" dirty="0" smtClean="0"/>
              <a:t>S’inscrire à </a:t>
            </a:r>
            <a:r>
              <a:rPr lang="fr-FR" sz="2000" b="1" dirty="0" err="1" smtClean="0"/>
              <a:t>Prédice</a:t>
            </a:r>
            <a:r>
              <a:rPr lang="fr-FR" sz="2000" b="1" dirty="0" smtClean="0"/>
              <a:t> :</a:t>
            </a:r>
          </a:p>
          <a:p>
            <a:pPr lvl="1" algn="just"/>
            <a:r>
              <a:rPr lang="fr-FR" sz="1600" dirty="0" smtClean="0"/>
              <a:t>Identifier les professionnels </a:t>
            </a:r>
            <a:r>
              <a:rPr lang="fr-FR" sz="1600" dirty="0"/>
              <a:t>de la structure qui souhaitent bénéficier du service </a:t>
            </a:r>
            <a:endParaRPr lang="fr-FR" sz="1600" dirty="0" smtClean="0"/>
          </a:p>
          <a:p>
            <a:pPr lvl="1" algn="just"/>
            <a:r>
              <a:rPr lang="fr-FR" sz="1600" dirty="0" smtClean="0"/>
              <a:t>Demander le fichier d’inscription à </a:t>
            </a:r>
            <a:r>
              <a:rPr lang="fr-FR" sz="1600" dirty="0"/>
              <a:t>: </a:t>
            </a:r>
            <a:r>
              <a:rPr lang="fr-FR" sz="1600" dirty="0" smtClean="0">
                <a:hlinkClick r:id="rId2"/>
              </a:rPr>
              <a:t>tlc.es.predice@esante-hdf.fr</a:t>
            </a:r>
            <a:endParaRPr lang="fr-FR" sz="1600" dirty="0" smtClean="0"/>
          </a:p>
          <a:p>
            <a:pPr lvl="1" algn="just"/>
            <a:r>
              <a:rPr lang="fr-FR" sz="1600" dirty="0" smtClean="0"/>
              <a:t>Compléter ce fichier Excel pour l’ensemble des professionnels intéressés et le renvoyer à l’adresse indiquée ci-dessus :</a:t>
            </a:r>
          </a:p>
          <a:p>
            <a:pPr lvl="1" algn="just"/>
            <a:endParaRPr lang="fr-FR" sz="1600" dirty="0"/>
          </a:p>
          <a:p>
            <a:pPr lvl="1" algn="just"/>
            <a:endParaRPr lang="fr-FR" sz="1600" dirty="0" smtClean="0"/>
          </a:p>
          <a:p>
            <a:pPr lvl="1" algn="just"/>
            <a:r>
              <a:rPr lang="fr-FR" sz="1600" dirty="0" smtClean="0"/>
              <a:t>Réceptionner les identifiants et mots de passe de connexion envoyés par mails aux professionnels sur les comptes mails indiqués dans le fichier d’inscription</a:t>
            </a:r>
          </a:p>
          <a:p>
            <a:pPr algn="just"/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1" y="4495800"/>
            <a:ext cx="11778877" cy="3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La </a:t>
            </a:r>
            <a:r>
              <a:rPr lang="fr-FR" sz="4000" dirty="0" smtClean="0"/>
              <a:t>connexion du professionnel organisateur</a:t>
            </a:r>
            <a:endParaRPr lang="fr-FR" sz="4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000" b="1" dirty="0" smtClean="0"/>
              <a:t>Accès à </a:t>
            </a:r>
            <a:r>
              <a:rPr lang="fr-FR" sz="2000" b="1" dirty="0" err="1" smtClean="0"/>
              <a:t>Prédice</a:t>
            </a:r>
            <a:r>
              <a:rPr lang="fr-FR" sz="2000" b="1" dirty="0" smtClean="0"/>
              <a:t> :</a:t>
            </a:r>
          </a:p>
          <a:p>
            <a:pPr lvl="1" algn="just"/>
            <a:r>
              <a:rPr lang="fr-FR" sz="1600" dirty="0"/>
              <a:t>Dans votre navigateur, saisissez l’adresse </a:t>
            </a:r>
            <a:r>
              <a:rPr lang="fr-FR" sz="1600" dirty="0" smtClean="0"/>
              <a:t>: </a:t>
            </a:r>
            <a:r>
              <a:rPr lang="fr-FR" sz="1600" dirty="0" smtClean="0">
                <a:hlinkClick r:id="rId2"/>
              </a:rPr>
              <a:t>https</a:t>
            </a:r>
            <a:r>
              <a:rPr lang="fr-FR" sz="1600" dirty="0">
                <a:hlinkClick r:id="rId2"/>
              </a:rPr>
              <a:t>://</a:t>
            </a:r>
            <a:r>
              <a:rPr lang="fr-FR" sz="1600" dirty="0" smtClean="0">
                <a:hlinkClick r:id="rId2"/>
              </a:rPr>
              <a:t>predice.fr</a:t>
            </a:r>
            <a:endParaRPr lang="fr-FR" sz="1600" dirty="0"/>
          </a:p>
          <a:p>
            <a:pPr marL="457200" lvl="1" indent="0" algn="just">
              <a:buNone/>
            </a:pPr>
            <a:endParaRPr lang="fr-FR" sz="1600" dirty="0" smtClean="0"/>
          </a:p>
          <a:p>
            <a:pPr algn="just"/>
            <a:r>
              <a:rPr lang="fr-FR" sz="2000" b="1" dirty="0" smtClean="0"/>
              <a:t>Connectez-vous </a:t>
            </a:r>
            <a:r>
              <a:rPr lang="fr-FR" sz="2000" b="1" dirty="0"/>
              <a:t>selon la modalité </a:t>
            </a:r>
            <a:r>
              <a:rPr lang="fr-FR" sz="2000" b="1" dirty="0" smtClean="0"/>
              <a:t>souhaitée</a:t>
            </a:r>
            <a:r>
              <a:rPr lang="fr-FR" sz="2000" b="1" dirty="0"/>
              <a:t> </a:t>
            </a:r>
            <a:r>
              <a:rPr lang="fr-FR" sz="2000" b="1" dirty="0" smtClean="0"/>
              <a:t>:</a:t>
            </a:r>
            <a:endParaRPr lang="fr-FR" sz="2000" b="1" dirty="0"/>
          </a:p>
          <a:p>
            <a:pPr lvl="1" algn="just"/>
            <a:r>
              <a:rPr lang="fr-FR" sz="1600" dirty="0"/>
              <a:t>Connexion par authentification forte </a:t>
            </a:r>
            <a:r>
              <a:rPr lang="fr-FR" sz="1600" dirty="0" smtClean="0"/>
              <a:t>(avec un code à usage unique reçu par SMS ou mail)</a:t>
            </a:r>
          </a:p>
          <a:p>
            <a:pPr lvl="1" algn="just"/>
            <a:r>
              <a:rPr lang="fr-FR" sz="1600" dirty="0" smtClean="0"/>
              <a:t>Connexion </a:t>
            </a:r>
            <a:r>
              <a:rPr lang="fr-FR" sz="1600" dirty="0"/>
              <a:t>par carte CPS </a:t>
            </a:r>
            <a:endParaRPr lang="fr-FR" sz="1600" dirty="0" smtClean="0"/>
          </a:p>
          <a:p>
            <a:pPr marL="457200" lvl="1" indent="0" algn="just">
              <a:buNone/>
            </a:pPr>
            <a:endParaRPr lang="fr-FR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71" y="3516009"/>
            <a:ext cx="5070011" cy="266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5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L’accès au service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2000" b="1" dirty="0"/>
              <a:t>Accès aux services :</a:t>
            </a:r>
          </a:p>
          <a:p>
            <a:pPr lvl="1" algn="just"/>
            <a:r>
              <a:rPr lang="fr-FR" sz="1600" dirty="0"/>
              <a:t>Une fois connecté(e), choisissez le service auquel vous souhaitez accéder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EFD81D-2EAF-4A4B-A83E-DC339010B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2" y="2760176"/>
            <a:ext cx="5955083" cy="32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3 services Prédice pour répondre à vos besoins</a:t>
            </a:r>
            <a:endParaRPr lang="fr-FR" sz="4000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452516229"/>
              </p:ext>
            </p:extLst>
          </p:nvPr>
        </p:nvGraphicFramePr>
        <p:xfrm>
          <a:off x="433330" y="2192357"/>
          <a:ext cx="11325340" cy="3470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758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téléconsultation et le </a:t>
            </a:r>
            <a:r>
              <a:rPr lang="fr-FR" dirty="0" err="1" smtClean="0"/>
              <a:t>télésoin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1769731" y="2107783"/>
            <a:ext cx="7363253" cy="3378618"/>
            <a:chOff x="1208315" y="1197429"/>
            <a:chExt cx="9261701" cy="4842781"/>
          </a:xfrm>
        </p:grpSpPr>
        <p:grpSp>
          <p:nvGrpSpPr>
            <p:cNvPr id="5" name="Groupe 4"/>
            <p:cNvGrpSpPr/>
            <p:nvPr/>
          </p:nvGrpSpPr>
          <p:grpSpPr>
            <a:xfrm>
              <a:off x="1208315" y="1197429"/>
              <a:ext cx="9261701" cy="4842781"/>
              <a:chOff x="1219200" y="1349829"/>
              <a:chExt cx="9261701" cy="4842781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453846" y="1513114"/>
                <a:ext cx="9027055" cy="4679496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219200" y="1349829"/>
                <a:ext cx="3722914" cy="10559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351280" y="4378960"/>
              <a:ext cx="3108960" cy="426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168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fonctionnalités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2000" dirty="0"/>
          </a:p>
          <a:p>
            <a:r>
              <a:rPr lang="fr-FR" sz="2000" dirty="0" smtClean="0"/>
              <a:t>Planifier </a:t>
            </a:r>
            <a:r>
              <a:rPr lang="fr-FR" sz="2000" dirty="0"/>
              <a:t>le rendez-vous</a:t>
            </a:r>
          </a:p>
          <a:p>
            <a:r>
              <a:rPr lang="fr-FR" sz="2000" dirty="0" smtClean="0"/>
              <a:t>Recueillir </a:t>
            </a:r>
            <a:r>
              <a:rPr lang="fr-FR" sz="2000" dirty="0"/>
              <a:t>le consentement du patient</a:t>
            </a:r>
          </a:p>
          <a:p>
            <a:r>
              <a:rPr lang="fr-FR" sz="2000" dirty="0" smtClean="0"/>
              <a:t>Réaliser l’acte à distance</a:t>
            </a:r>
          </a:p>
          <a:p>
            <a:r>
              <a:rPr lang="fr-FR" sz="2000" dirty="0" smtClean="0"/>
              <a:t>Transmettre ou recevoir des documents</a:t>
            </a:r>
            <a:endParaRPr lang="fr-FR" sz="2000" dirty="0"/>
          </a:p>
          <a:p>
            <a:r>
              <a:rPr lang="fr-FR" sz="2000" dirty="0" smtClean="0"/>
              <a:t>Produire </a:t>
            </a:r>
            <a:r>
              <a:rPr lang="fr-FR" sz="2000" dirty="0"/>
              <a:t>le </a:t>
            </a:r>
            <a:r>
              <a:rPr lang="fr-FR" sz="2000" dirty="0" smtClean="0"/>
              <a:t>compte-rendu via le formulaire</a:t>
            </a:r>
          </a:p>
          <a:p>
            <a:r>
              <a:rPr lang="fr-FR" sz="2000" dirty="0" smtClean="0"/>
              <a:t>Possibilité d‘intégrer votre signature digitale</a:t>
            </a:r>
            <a:endParaRPr lang="fr-FR" sz="2000" dirty="0"/>
          </a:p>
          <a:p>
            <a:r>
              <a:rPr lang="fr-FR" sz="2000" dirty="0" smtClean="0"/>
              <a:t>Possibilité de facturer </a:t>
            </a:r>
            <a:r>
              <a:rPr lang="fr-FR" sz="2000" dirty="0"/>
              <a:t>la consultation à distance </a:t>
            </a:r>
            <a:endParaRPr lang="fr-FR" sz="2000" dirty="0" smtClean="0"/>
          </a:p>
          <a:p>
            <a:pPr lvl="1"/>
            <a:r>
              <a:rPr lang="fr-FR" sz="1600" dirty="0" smtClean="0"/>
              <a:t>facturation </a:t>
            </a:r>
            <a:r>
              <a:rPr lang="fr-FR" sz="1600" dirty="0"/>
              <a:t>et modalités de remboursement identiques à une consultation en </a:t>
            </a:r>
            <a:r>
              <a:rPr lang="fr-FR" sz="1600" dirty="0" smtClean="0"/>
              <a:t>face-à-face</a:t>
            </a:r>
          </a:p>
          <a:p>
            <a:pPr lvl="1"/>
            <a:r>
              <a:rPr lang="fr-FR" sz="1600" dirty="0" smtClean="0"/>
              <a:t>Prise </a:t>
            </a:r>
            <a:r>
              <a:rPr lang="fr-FR" sz="1600" dirty="0"/>
              <a:t>en charge à 100% par l’Assurance Maladie pour les patients </a:t>
            </a:r>
            <a:r>
              <a:rPr lang="fr-FR" sz="1600" dirty="0" smtClean="0"/>
              <a:t>Covid-19</a:t>
            </a:r>
            <a:endParaRPr lang="fr-FR" sz="1600" dirty="0"/>
          </a:p>
          <a:p>
            <a:endParaRPr lang="fr-FR" dirty="0"/>
          </a:p>
        </p:txBody>
      </p:sp>
      <p:pic>
        <p:nvPicPr>
          <p:cNvPr id="4" name="Picture 2" descr="C:\Users\jufau\Downloads\MicrosoftTeams-imag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33" y="1517282"/>
            <a:ext cx="5804090" cy="279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2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Vidéo de présentation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376853" y="2408980"/>
            <a:ext cx="4761200" cy="2722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>
                <a:hlinkClick r:id="rId2"/>
              </a:rPr>
              <a:t>Comment utiliser le service de téléconsultation </a:t>
            </a:r>
            <a:endParaRPr lang="fr-FR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207" y="2408980"/>
            <a:ext cx="4840094" cy="27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visio</a:t>
            </a:r>
            <a:r>
              <a:rPr lang="fr-FR" dirty="0" smtClean="0"/>
              <a:t> sécurisée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624" y="2394096"/>
            <a:ext cx="7774751" cy="260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fonctionnalités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000" dirty="0" smtClean="0"/>
              <a:t>Envoyer une invitation instantanée vers un numéro de téléphone et/ou une adresse mail</a:t>
            </a:r>
          </a:p>
          <a:p>
            <a:pPr algn="just"/>
            <a:r>
              <a:rPr lang="fr-FR" sz="2000" dirty="0" smtClean="0"/>
              <a:t>Possibilité d’inviter une personne tierce à la réunion</a:t>
            </a:r>
          </a:p>
          <a:p>
            <a:pPr algn="just"/>
            <a:r>
              <a:rPr lang="fr-FR" sz="2000" dirty="0"/>
              <a:t>Echanger avec le professionnel ou l’usager</a:t>
            </a:r>
          </a:p>
          <a:p>
            <a:pPr algn="just"/>
            <a:r>
              <a:rPr lang="fr-FR" sz="2000" dirty="0" smtClean="0"/>
              <a:t>Possibilité de partager l’écran d’ordinateur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6660" t="19989" r="5304" b="41235"/>
          <a:stretch/>
        </p:blipFill>
        <p:spPr>
          <a:xfrm>
            <a:off x="1467293" y="3636335"/>
            <a:ext cx="9441711" cy="23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Vidéo de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b="1" dirty="0" smtClean="0"/>
              <a:t> </a:t>
            </a: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720" y="2467396"/>
            <a:ext cx="4044768" cy="2741612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6409904" y="2317394"/>
            <a:ext cx="5124756" cy="2891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fr-FR" sz="2000" dirty="0" smtClean="0"/>
          </a:p>
          <a:p>
            <a:r>
              <a:rPr lang="fr-FR" sz="1600" dirty="0" smtClean="0">
                <a:hlinkClick r:id="rId3"/>
              </a:rPr>
              <a:t>Comment utiliser le service de Visio Sécurisée Prédice</a:t>
            </a:r>
            <a:endParaRPr lang="fr-FR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7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Règles </a:t>
            </a:r>
            <a:r>
              <a:rPr lang="fr-FR" dirty="0" smtClean="0"/>
              <a:t>préliminaires au bon déroulement du webinaire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51420"/>
          <a:stretch/>
        </p:blipFill>
        <p:spPr>
          <a:xfrm>
            <a:off x="1776095" y="1640638"/>
            <a:ext cx="8528580" cy="2049639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1925093" y="3870363"/>
            <a:ext cx="8225060" cy="1958963"/>
            <a:chOff x="1925093" y="3870363"/>
            <a:chExt cx="8225060" cy="195896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51856"/>
            <a:stretch/>
          </p:blipFill>
          <p:spPr>
            <a:xfrm>
              <a:off x="1925093" y="3870363"/>
              <a:ext cx="8225060" cy="195896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477000" y="5162550"/>
              <a:ext cx="171450" cy="196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823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Retours d’expériences</a:t>
            </a:r>
            <a:endParaRPr lang="fr-FR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/>
          <a:p>
            <a:r>
              <a:rPr lang="fr-FR" dirty="0"/>
              <a:t>Téléconsultation </a:t>
            </a:r>
            <a:r>
              <a:rPr lang="fr-FR" dirty="0" smtClean="0"/>
              <a:t>Prédice et </a:t>
            </a:r>
            <a:r>
              <a:rPr lang="fr-FR" dirty="0" err="1" smtClean="0"/>
              <a:t>visio</a:t>
            </a:r>
            <a:r>
              <a:rPr lang="fr-FR" dirty="0" smtClean="0"/>
              <a:t> sécurisée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53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Retour d’expérience pour la téléconsultation</a:t>
            </a:r>
            <a:endParaRPr lang="fr-FR" sz="4000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75" y="2528090"/>
            <a:ext cx="2420259" cy="2420259"/>
          </a:xfrm>
        </p:spPr>
      </p:pic>
      <p:sp>
        <p:nvSpPr>
          <p:cNvPr id="12" name="ZoneTexte 11"/>
          <p:cNvSpPr txBox="1"/>
          <p:nvPr/>
        </p:nvSpPr>
        <p:spPr>
          <a:xfrm>
            <a:off x="4262663" y="2460946"/>
            <a:ext cx="7427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3"/>
                </a:solidFill>
              </a:rPr>
              <a:t>Prénom Nom </a:t>
            </a:r>
            <a:r>
              <a:rPr lang="fr-FR" sz="2000" dirty="0">
                <a:solidFill>
                  <a:schemeClr val="accent3"/>
                </a:solidFill>
              </a:rPr>
              <a:t>: Céline Le Goff </a:t>
            </a:r>
          </a:p>
          <a:p>
            <a:r>
              <a:rPr lang="fr-FR" sz="2000" b="1" dirty="0" smtClean="0">
                <a:solidFill>
                  <a:schemeClr val="accent3"/>
                </a:solidFill>
              </a:rPr>
              <a:t>Fonction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>
                <a:solidFill>
                  <a:schemeClr val="accent3"/>
                </a:solidFill>
              </a:rPr>
              <a:t>: Médecin, Pédiatre</a:t>
            </a:r>
          </a:p>
          <a:p>
            <a:pPr lvl="0"/>
            <a:r>
              <a:rPr lang="fr-FR" sz="2000" b="1" dirty="0" smtClean="0">
                <a:solidFill>
                  <a:schemeClr val="accent3"/>
                </a:solidFill>
              </a:rPr>
              <a:t>Structure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>
                <a:solidFill>
                  <a:schemeClr val="accent3"/>
                </a:solidFill>
              </a:rPr>
              <a:t>: </a:t>
            </a:r>
            <a:endParaRPr lang="fr-FR" sz="2000" dirty="0" smtClean="0">
              <a:solidFill>
                <a:schemeClr val="accent3"/>
              </a:solidFill>
            </a:endParaRPr>
          </a:p>
          <a:p>
            <a:pPr lvl="0"/>
            <a:r>
              <a:rPr lang="fr-FR" sz="2000" dirty="0" smtClean="0">
                <a:solidFill>
                  <a:schemeClr val="accent3"/>
                </a:solidFill>
              </a:rPr>
              <a:t>- CH </a:t>
            </a:r>
            <a:r>
              <a:rPr lang="fr-FR" sz="2000" dirty="0">
                <a:solidFill>
                  <a:schemeClr val="accent3"/>
                </a:solidFill>
              </a:rPr>
              <a:t>Armentières, </a:t>
            </a:r>
          </a:p>
          <a:p>
            <a:pPr lvl="0"/>
            <a:r>
              <a:rPr lang="fr-FR" sz="2000" dirty="0" smtClean="0">
                <a:solidFill>
                  <a:schemeClr val="accent3"/>
                </a:solidFill>
              </a:rPr>
              <a:t>- Pôle </a:t>
            </a:r>
            <a:r>
              <a:rPr lang="fr-FR" sz="2000" dirty="0">
                <a:solidFill>
                  <a:schemeClr val="accent3"/>
                </a:solidFill>
              </a:rPr>
              <a:t>enfance et CAMSP Lille Métropole,  SESSAD Amiens, Guise et </a:t>
            </a:r>
            <a:r>
              <a:rPr lang="fr-FR" sz="2000" dirty="0" err="1">
                <a:solidFill>
                  <a:schemeClr val="accent3"/>
                </a:solidFill>
              </a:rPr>
              <a:t>Athies</a:t>
            </a:r>
            <a:r>
              <a:rPr lang="fr-FR" sz="2000" dirty="0">
                <a:solidFill>
                  <a:schemeClr val="accent3"/>
                </a:solidFill>
              </a:rPr>
              <a:t> sous Laon APF France </a:t>
            </a:r>
            <a:r>
              <a:rPr lang="fr-FR" sz="2000" dirty="0" smtClean="0">
                <a:solidFill>
                  <a:schemeClr val="accent3"/>
                </a:solidFill>
              </a:rPr>
              <a:t>handicap</a:t>
            </a:r>
          </a:p>
          <a:p>
            <a:r>
              <a:rPr lang="fr-FR" sz="2000" b="1" dirty="0" smtClean="0">
                <a:solidFill>
                  <a:schemeClr val="accent3"/>
                </a:solidFill>
              </a:rPr>
              <a:t>Territoire </a:t>
            </a:r>
            <a:r>
              <a:rPr lang="fr-FR" sz="2000" dirty="0">
                <a:solidFill>
                  <a:schemeClr val="accent3"/>
                </a:solidFill>
              </a:rPr>
              <a:t>: Armentières/ Lille/ Somme/ Aisne</a:t>
            </a:r>
          </a:p>
          <a:p>
            <a:r>
              <a:rPr lang="fr-FR" sz="2000" b="1" dirty="0" smtClean="0">
                <a:solidFill>
                  <a:schemeClr val="accent3"/>
                </a:solidFill>
              </a:rPr>
              <a:t>Date </a:t>
            </a:r>
            <a:r>
              <a:rPr lang="fr-FR" sz="2000" b="1" dirty="0">
                <a:solidFill>
                  <a:schemeClr val="accent3"/>
                </a:solidFill>
              </a:rPr>
              <a:t>d’inscription au service </a:t>
            </a:r>
            <a:r>
              <a:rPr lang="fr-FR" sz="2000" dirty="0">
                <a:solidFill>
                  <a:schemeClr val="accent3"/>
                </a:solidFill>
              </a:rPr>
              <a:t>: </a:t>
            </a:r>
            <a:r>
              <a:rPr lang="fr-FR" sz="2000" dirty="0" smtClean="0">
                <a:solidFill>
                  <a:schemeClr val="accent3"/>
                </a:solidFill>
              </a:rPr>
              <a:t>janvier 2020</a:t>
            </a:r>
            <a:endParaRPr lang="fr-FR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d’expérience pour la </a:t>
            </a:r>
            <a:r>
              <a:rPr lang="fr-FR" dirty="0" err="1" smtClean="0"/>
              <a:t>visio</a:t>
            </a:r>
            <a:r>
              <a:rPr lang="fr-FR" dirty="0" smtClean="0"/>
              <a:t> sécurisée</a:t>
            </a:r>
            <a:endParaRPr lang="fr-FR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75" y="2528090"/>
            <a:ext cx="2420259" cy="2420259"/>
          </a:xfrm>
        </p:spPr>
      </p:pic>
      <p:sp>
        <p:nvSpPr>
          <p:cNvPr id="12" name="ZoneTexte 11"/>
          <p:cNvSpPr txBox="1"/>
          <p:nvPr/>
        </p:nvSpPr>
        <p:spPr>
          <a:xfrm>
            <a:off x="4662713" y="2922611"/>
            <a:ext cx="62701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3"/>
                </a:solidFill>
              </a:rPr>
              <a:t>Prénom Nom </a:t>
            </a:r>
            <a:r>
              <a:rPr lang="fr-FR" sz="2000" dirty="0">
                <a:solidFill>
                  <a:schemeClr val="accent3"/>
                </a:solidFill>
              </a:rPr>
              <a:t>: </a:t>
            </a:r>
            <a:r>
              <a:rPr lang="fr-FR" sz="2000" dirty="0" smtClean="0">
                <a:solidFill>
                  <a:schemeClr val="accent3"/>
                </a:solidFill>
              </a:rPr>
              <a:t>Céline </a:t>
            </a:r>
            <a:r>
              <a:rPr lang="fr-FR" sz="2000" dirty="0" err="1" smtClean="0">
                <a:solidFill>
                  <a:schemeClr val="accent3"/>
                </a:solidFill>
              </a:rPr>
              <a:t>Hisette</a:t>
            </a:r>
            <a:endParaRPr lang="fr-FR" sz="2000" dirty="0">
              <a:solidFill>
                <a:schemeClr val="accent3"/>
              </a:solidFill>
            </a:endParaRPr>
          </a:p>
          <a:p>
            <a:r>
              <a:rPr lang="fr-FR" sz="2000" b="1" dirty="0">
                <a:solidFill>
                  <a:schemeClr val="accent3"/>
                </a:solidFill>
              </a:rPr>
              <a:t>Fonction</a:t>
            </a:r>
            <a:r>
              <a:rPr lang="fr-FR" sz="2000" dirty="0">
                <a:solidFill>
                  <a:schemeClr val="accent3"/>
                </a:solidFill>
              </a:rPr>
              <a:t> : </a:t>
            </a:r>
            <a:r>
              <a:rPr lang="fr-FR" sz="2000" dirty="0" smtClean="0">
                <a:solidFill>
                  <a:schemeClr val="accent3"/>
                </a:solidFill>
              </a:rPr>
              <a:t>Psychomotricienne</a:t>
            </a:r>
          </a:p>
          <a:p>
            <a:r>
              <a:rPr lang="fr-FR" sz="2000" b="1" dirty="0" smtClean="0">
                <a:solidFill>
                  <a:schemeClr val="accent3"/>
                </a:solidFill>
              </a:rPr>
              <a:t>Structure</a:t>
            </a:r>
            <a:r>
              <a:rPr lang="fr-FR" sz="2000" dirty="0" smtClean="0">
                <a:solidFill>
                  <a:schemeClr val="accent3"/>
                </a:solidFill>
              </a:rPr>
              <a:t> </a:t>
            </a:r>
            <a:r>
              <a:rPr lang="fr-FR" sz="2000" dirty="0">
                <a:solidFill>
                  <a:schemeClr val="accent3"/>
                </a:solidFill>
              </a:rPr>
              <a:t>: </a:t>
            </a:r>
            <a:r>
              <a:rPr lang="fr-FR" sz="2000" dirty="0" smtClean="0">
                <a:solidFill>
                  <a:schemeClr val="accent3"/>
                </a:solidFill>
              </a:rPr>
              <a:t>SESSAD </a:t>
            </a:r>
            <a:r>
              <a:rPr lang="fr-FR" sz="2000" dirty="0">
                <a:solidFill>
                  <a:schemeClr val="accent3"/>
                </a:solidFill>
              </a:rPr>
              <a:t>de LADAPT </a:t>
            </a:r>
            <a:endParaRPr lang="fr-FR" sz="2000" dirty="0" smtClean="0">
              <a:solidFill>
                <a:schemeClr val="accent3"/>
              </a:solidFill>
            </a:endParaRPr>
          </a:p>
          <a:p>
            <a:r>
              <a:rPr lang="fr-FR" sz="2000" b="1" dirty="0" smtClean="0">
                <a:solidFill>
                  <a:schemeClr val="accent3"/>
                </a:solidFill>
              </a:rPr>
              <a:t>Territoire </a:t>
            </a:r>
            <a:r>
              <a:rPr lang="fr-FR" sz="2000" dirty="0">
                <a:solidFill>
                  <a:schemeClr val="accent3"/>
                </a:solidFill>
              </a:rPr>
              <a:t>: Maubeuge, Fourmies, Jeumont, Bavay</a:t>
            </a:r>
            <a:endParaRPr lang="fr-FR" sz="2000" dirty="0" smtClean="0">
              <a:solidFill>
                <a:schemeClr val="accent3"/>
              </a:solidFill>
            </a:endParaRPr>
          </a:p>
          <a:p>
            <a:r>
              <a:rPr lang="fr-FR" sz="2000" b="1" dirty="0" smtClean="0">
                <a:solidFill>
                  <a:schemeClr val="accent3"/>
                </a:solidFill>
              </a:rPr>
              <a:t>Date </a:t>
            </a:r>
            <a:r>
              <a:rPr lang="fr-FR" sz="2000" b="1" dirty="0">
                <a:solidFill>
                  <a:schemeClr val="accent3"/>
                </a:solidFill>
              </a:rPr>
              <a:t>d’inscription au service </a:t>
            </a:r>
            <a:r>
              <a:rPr lang="fr-FR" sz="2000" dirty="0">
                <a:solidFill>
                  <a:schemeClr val="accent3"/>
                </a:solidFill>
              </a:rPr>
              <a:t>: </a:t>
            </a:r>
            <a:r>
              <a:rPr lang="fr-FR" sz="2000" dirty="0" smtClean="0">
                <a:solidFill>
                  <a:schemeClr val="accent3"/>
                </a:solidFill>
              </a:rPr>
              <a:t>avril 2020</a:t>
            </a:r>
            <a:endParaRPr lang="fr-FR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Temps d’échanges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Questions/réponses</a:t>
            </a:r>
          </a:p>
        </p:txBody>
      </p:sp>
    </p:spTree>
    <p:extLst>
      <p:ext uri="{BB962C8B-B14F-4D97-AF65-F5344CB8AC3E}">
        <p14:creationId xmlns:p14="http://schemas.microsoft.com/office/powerpoint/2010/main" val="37004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Besoin d’informations complémentaires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Documentation </a:t>
            </a:r>
            <a:r>
              <a:rPr lang="fr-FR" sz="2000" b="1" dirty="0" err="1" smtClean="0"/>
              <a:t>Prédice</a:t>
            </a:r>
            <a:r>
              <a:rPr lang="fr-FR" sz="2000" b="1" dirty="0" smtClean="0"/>
              <a:t> :</a:t>
            </a:r>
          </a:p>
          <a:p>
            <a:pPr lvl="1"/>
            <a:r>
              <a:rPr lang="fr-FR" sz="1600" dirty="0" smtClean="0">
                <a:hlinkClick r:id="rId2"/>
              </a:rPr>
              <a:t>Portail professionnel </a:t>
            </a:r>
            <a:endParaRPr lang="fr-FR" sz="1600" dirty="0"/>
          </a:p>
          <a:p>
            <a:pPr lvl="1"/>
            <a:r>
              <a:rPr lang="fr-FR" sz="1600" dirty="0" smtClean="0">
                <a:hlinkClick r:id="rId3"/>
              </a:rPr>
              <a:t>FAQ </a:t>
            </a:r>
            <a:r>
              <a:rPr lang="fr-FR" sz="1600" dirty="0" err="1" smtClean="0">
                <a:hlinkClick r:id="rId3"/>
              </a:rPr>
              <a:t>Prédice</a:t>
            </a:r>
            <a:r>
              <a:rPr lang="fr-FR" sz="1600" dirty="0" smtClean="0">
                <a:hlinkClick r:id="rId3"/>
              </a:rPr>
              <a:t> </a:t>
            </a:r>
            <a:endParaRPr lang="fr-FR" sz="1600" dirty="0" smtClean="0"/>
          </a:p>
          <a:p>
            <a:pPr marL="457200" lvl="1" indent="0">
              <a:buNone/>
            </a:pPr>
            <a:endParaRPr lang="fr-FR" sz="1800" dirty="0" smtClean="0"/>
          </a:p>
          <a:p>
            <a:r>
              <a:rPr lang="fr-FR" sz="2000" b="1" dirty="0" smtClean="0"/>
              <a:t>Site du Collectif SI MS :</a:t>
            </a:r>
          </a:p>
          <a:p>
            <a:pPr lvl="1"/>
            <a:r>
              <a:rPr lang="fr-FR" sz="1600" dirty="0">
                <a:hlinkClick r:id="rId4"/>
              </a:rPr>
              <a:t>https://www.collectifsims-hdf.net/</a:t>
            </a:r>
            <a:endParaRPr lang="fr-FR" sz="1600" dirty="0"/>
          </a:p>
          <a:p>
            <a:endParaRPr lang="fr-FR" sz="2000" b="1" dirty="0"/>
          </a:p>
          <a:p>
            <a:r>
              <a:rPr lang="fr-FR" sz="2000" b="1" dirty="0" smtClean="0"/>
              <a:t>Présentation des services SI du médico-social : </a:t>
            </a:r>
          </a:p>
          <a:p>
            <a:pPr lvl="1"/>
            <a:r>
              <a:rPr lang="fr-FR" sz="1600" dirty="0" smtClean="0">
                <a:hlinkClick r:id="rId5"/>
              </a:rPr>
              <a:t>Catalogue SI MS</a:t>
            </a:r>
            <a:endParaRPr lang="fr-FR" sz="1600" dirty="0" smtClean="0"/>
          </a:p>
          <a:p>
            <a:pPr lvl="1"/>
            <a:endParaRPr lang="fr-FR" sz="1800" dirty="0" smtClean="0"/>
          </a:p>
          <a:p>
            <a:r>
              <a:rPr lang="fr-FR" sz="2000" b="1" dirty="0" smtClean="0"/>
              <a:t>Au niveau national:</a:t>
            </a:r>
          </a:p>
          <a:p>
            <a:pPr lvl="1"/>
            <a:r>
              <a:rPr lang="fr-FR" sz="1600" dirty="0">
                <a:hlinkClick r:id="rId6"/>
              </a:rPr>
              <a:t>Feuille de route e-Santé nationale pour le médico-social </a:t>
            </a:r>
            <a:r>
              <a:rPr lang="fr-FR" sz="1600" dirty="0"/>
              <a:t>:</a:t>
            </a:r>
          </a:p>
          <a:p>
            <a:pPr lvl="1"/>
            <a:endParaRPr lang="fr-FR" sz="1800" dirty="0" smtClean="0"/>
          </a:p>
          <a:p>
            <a:endParaRPr lang="fr-FR" dirty="0"/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1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/>
              <a:t>Pour toutes demandes d’informations :</a:t>
            </a:r>
            <a:endParaRPr lang="fr-FR" sz="2000" b="1" dirty="0"/>
          </a:p>
          <a:p>
            <a:pPr lvl="1"/>
            <a:r>
              <a:rPr lang="fr-FR" sz="1600" dirty="0"/>
              <a:t>Collectif SI MS : </a:t>
            </a:r>
            <a:r>
              <a:rPr lang="fr-FR" sz="1600" dirty="0">
                <a:hlinkClick r:id="rId2"/>
              </a:rPr>
              <a:t>contact@collectifsims-hdf.net</a:t>
            </a:r>
            <a:endParaRPr lang="fr-FR" sz="1600" dirty="0"/>
          </a:p>
          <a:p>
            <a:pPr lvl="1"/>
            <a:r>
              <a:rPr lang="fr-FR" sz="1600" dirty="0" smtClean="0"/>
              <a:t>Sant&amp; Numérique </a:t>
            </a:r>
            <a:r>
              <a:rPr lang="fr-FR" sz="1600" dirty="0"/>
              <a:t>: </a:t>
            </a:r>
            <a:r>
              <a:rPr lang="fr-FR" sz="1600" dirty="0" smtClean="0">
                <a:hlinkClick r:id="rId3"/>
              </a:rPr>
              <a:t>chloe.dejonge@esante-hdf.fr</a:t>
            </a:r>
            <a:endParaRPr lang="fr-FR" sz="16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b="1" dirty="0"/>
              <a:t>Pour s’inscrire sur </a:t>
            </a:r>
            <a:r>
              <a:rPr lang="fr-FR" sz="2000" b="1" dirty="0" err="1"/>
              <a:t>Prédice</a:t>
            </a:r>
            <a:r>
              <a:rPr lang="fr-FR" sz="2000" b="1" dirty="0"/>
              <a:t> :</a:t>
            </a:r>
          </a:p>
          <a:p>
            <a:pPr lvl="1"/>
            <a:r>
              <a:rPr lang="fr-FR" sz="1600" dirty="0">
                <a:hlinkClick r:id="rId4"/>
              </a:rPr>
              <a:t>tlc.es.predice@esante-hdf.fr</a:t>
            </a:r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538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Introduction</a:t>
            </a:r>
          </a:p>
          <a:p>
            <a:r>
              <a:rPr lang="fr-FR" dirty="0" smtClean="0"/>
              <a:t>Les besoins des professionnels du médico-social</a:t>
            </a:r>
          </a:p>
          <a:p>
            <a:r>
              <a:rPr lang="fr-FR" dirty="0" smtClean="0"/>
              <a:t>Une réponse régionale avec Prédice</a:t>
            </a:r>
            <a:endParaRPr lang="fr-FR" dirty="0"/>
          </a:p>
          <a:p>
            <a:r>
              <a:rPr lang="fr-FR" dirty="0" smtClean="0"/>
              <a:t>Retours d’expériences</a:t>
            </a:r>
            <a:endParaRPr lang="fr-FR" dirty="0"/>
          </a:p>
          <a:p>
            <a:r>
              <a:rPr lang="fr-FR" dirty="0" smtClean="0"/>
              <a:t>Temps </a:t>
            </a:r>
            <a:r>
              <a:rPr lang="fr-FR" dirty="0"/>
              <a:t>d’échanges</a:t>
            </a:r>
          </a:p>
        </p:txBody>
      </p:sp>
    </p:spTree>
    <p:extLst>
      <p:ext uri="{BB962C8B-B14F-4D97-AF65-F5344CB8AC3E}">
        <p14:creationId xmlns:p14="http://schemas.microsoft.com/office/powerpoint/2010/main" val="16147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besoins </a:t>
            </a:r>
            <a:r>
              <a:rPr lang="fr-FR" dirty="0"/>
              <a:t>des professionnels du </a:t>
            </a:r>
            <a:r>
              <a:rPr lang="fr-FR" dirty="0" smtClean="0"/>
              <a:t>médico-social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et enjeux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Contexte :</a:t>
            </a:r>
          </a:p>
          <a:p>
            <a:pPr lvl="1" algn="just"/>
            <a:r>
              <a:rPr lang="fr-FR" dirty="0" smtClean="0"/>
              <a:t>Nécessité de maintenir </a:t>
            </a:r>
            <a:r>
              <a:rPr lang="fr-FR" dirty="0" smtClean="0"/>
              <a:t>l’accompagnement </a:t>
            </a:r>
            <a:r>
              <a:rPr lang="fr-FR" dirty="0" smtClean="0"/>
              <a:t>des usagers (maintien à domicile, limitation </a:t>
            </a:r>
            <a:r>
              <a:rPr lang="fr-FR" dirty="0"/>
              <a:t>d</a:t>
            </a:r>
            <a:r>
              <a:rPr lang="fr-FR" dirty="0" smtClean="0"/>
              <a:t>es déplacements,…)</a:t>
            </a:r>
          </a:p>
          <a:p>
            <a:pPr lvl="1" algn="just"/>
            <a:r>
              <a:rPr lang="fr-FR" dirty="0" smtClean="0"/>
              <a:t>Nécessité de favoriser la </a:t>
            </a:r>
            <a:r>
              <a:rPr lang="fr-FR" dirty="0" smtClean="0"/>
              <a:t>disponibilité des </a:t>
            </a:r>
            <a:r>
              <a:rPr lang="fr-FR" dirty="0"/>
              <a:t>professionnels de </a:t>
            </a:r>
            <a:r>
              <a:rPr lang="fr-FR" dirty="0" smtClean="0"/>
              <a:t>santé, </a:t>
            </a:r>
            <a:r>
              <a:rPr lang="fr-FR" dirty="0" smtClean="0"/>
              <a:t>devenue une ressource rare</a:t>
            </a:r>
          </a:p>
          <a:p>
            <a:pPr lvl="1" algn="just"/>
            <a:r>
              <a:rPr lang="fr-FR" dirty="0" smtClean="0"/>
              <a:t>La crise sanitaire depuis début 2020</a:t>
            </a:r>
          </a:p>
          <a:p>
            <a:pPr lvl="1" algn="just"/>
            <a:endParaRPr lang="fr-FR" dirty="0" smtClean="0"/>
          </a:p>
          <a:p>
            <a:pPr algn="just"/>
            <a:r>
              <a:rPr lang="fr-FR" dirty="0" smtClean="0"/>
              <a:t>Enjeux :</a:t>
            </a:r>
          </a:p>
          <a:p>
            <a:pPr lvl="1" algn="just"/>
            <a:r>
              <a:rPr lang="fr-FR" dirty="0" smtClean="0"/>
              <a:t>Assurer la </a:t>
            </a:r>
            <a:r>
              <a:rPr lang="fr-FR" b="1" dirty="0"/>
              <a:t>continuité </a:t>
            </a:r>
            <a:r>
              <a:rPr lang="fr-FR" dirty="0"/>
              <a:t>d’accompagnement des </a:t>
            </a:r>
            <a:r>
              <a:rPr lang="fr-FR" dirty="0" smtClean="0"/>
              <a:t>usagers</a:t>
            </a:r>
          </a:p>
          <a:p>
            <a:pPr lvl="1" algn="just"/>
            <a:r>
              <a:rPr lang="fr-FR" dirty="0"/>
              <a:t>G</a:t>
            </a:r>
            <a:r>
              <a:rPr lang="fr-FR" dirty="0" smtClean="0"/>
              <a:t>arantir </a:t>
            </a:r>
            <a:r>
              <a:rPr lang="fr-FR" dirty="0"/>
              <a:t>la </a:t>
            </a:r>
            <a:r>
              <a:rPr lang="fr-FR" b="1" dirty="0"/>
              <a:t>coordination</a:t>
            </a:r>
            <a:r>
              <a:rPr lang="fr-FR" dirty="0"/>
              <a:t> entre les professionnels de santé dans le cadre des parcours de </a:t>
            </a:r>
            <a:r>
              <a:rPr lang="fr-FR" dirty="0" smtClean="0"/>
              <a:t>santé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5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Besoins identifiés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Être en capacité de pouvoir accompagner </a:t>
            </a:r>
            <a:r>
              <a:rPr lang="fr-FR" dirty="0"/>
              <a:t>les usagers à distance et de manière sécurisée (</a:t>
            </a:r>
            <a:r>
              <a:rPr lang="fr-FR" dirty="0" smtClean="0"/>
              <a:t>en </a:t>
            </a:r>
            <a:r>
              <a:rPr lang="fr-FR" dirty="0"/>
              <a:t>alternance avec des consultations en </a:t>
            </a:r>
            <a:r>
              <a:rPr lang="fr-FR" dirty="0" smtClean="0"/>
              <a:t>présentiel selon les situations)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Echanger entre professionnels à distance et de manière sécurisée </a:t>
            </a:r>
            <a:r>
              <a:rPr lang="fr-FR" dirty="0" smtClean="0"/>
              <a:t>afin de faciliter la coordination dans le cadre des parcours des usagers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Mutualiser les professionnels disponibles entre les </a:t>
            </a:r>
            <a:r>
              <a:rPr lang="fr-FR" dirty="0" smtClean="0"/>
              <a:t>structures </a:t>
            </a:r>
            <a:endParaRPr lang="fr-FR" dirty="0"/>
          </a:p>
          <a:p>
            <a:pPr algn="just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53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réponse régionale avec Prédice 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Plateforme régionale Prédice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La mise en place d’un programme </a:t>
            </a:r>
            <a:r>
              <a:rPr lang="fr-FR" sz="3600" dirty="0" smtClean="0"/>
              <a:t>collectif : Prédice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6109" y="2760850"/>
            <a:ext cx="7023891" cy="3416113"/>
          </a:xfrm>
          <a:prstGeom prst="rect">
            <a:avLst/>
          </a:prstGeom>
        </p:spPr>
      </p:pic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just" defTabSz="685783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r>
              <a:rPr lang="fr-FR" sz="2000" dirty="0" smtClean="0"/>
              <a:t>Programme </a:t>
            </a:r>
            <a:r>
              <a:rPr lang="fr-FR" sz="2000" dirty="0"/>
              <a:t>piloté par l’ARS </a:t>
            </a:r>
            <a:r>
              <a:rPr lang="fr-FR" sz="2000" dirty="0" smtClean="0"/>
              <a:t>HdF </a:t>
            </a:r>
            <a:r>
              <a:rPr lang="fr-FR" sz="2000" dirty="0"/>
              <a:t>en partenariat avec l’ensemble des acteurs </a:t>
            </a:r>
            <a:r>
              <a:rPr lang="fr-FR" sz="2000" dirty="0" smtClean="0"/>
              <a:t>régionaux : établissements </a:t>
            </a:r>
            <a:r>
              <a:rPr lang="fr-FR" sz="2000" dirty="0"/>
              <a:t>sanitaires et médico-sociaux publics et privés, PS </a:t>
            </a:r>
            <a:r>
              <a:rPr lang="fr-FR" sz="2000" dirty="0" smtClean="0"/>
              <a:t>libéraux et </a:t>
            </a:r>
            <a:r>
              <a:rPr lang="fr-FR" sz="2000" dirty="0"/>
              <a:t>représentants des </a:t>
            </a:r>
            <a:r>
              <a:rPr lang="fr-FR" sz="2000" dirty="0" smtClean="0"/>
              <a:t>usagers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697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 accessibles à ce jour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66" y="1561906"/>
            <a:ext cx="11140068" cy="44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S&amp;N-HDF">
  <a:themeElements>
    <a:clrScheme name="S&amp;N-HdF">
      <a:dk1>
        <a:srgbClr val="215076"/>
      </a:dk1>
      <a:lt1>
        <a:sysClr val="window" lastClr="FFFFFF"/>
      </a:lt1>
      <a:dk2>
        <a:srgbClr val="215076"/>
      </a:dk2>
      <a:lt2>
        <a:srgbClr val="EFEDE3"/>
      </a:lt2>
      <a:accent1>
        <a:srgbClr val="FA772F"/>
      </a:accent1>
      <a:accent2>
        <a:srgbClr val="7F7F7F"/>
      </a:accent2>
      <a:accent3>
        <a:srgbClr val="3E3E3E"/>
      </a:accent3>
      <a:accent4>
        <a:srgbClr val="53D7B8"/>
      </a:accent4>
      <a:accent5>
        <a:srgbClr val="215076"/>
      </a:accent5>
      <a:accent6>
        <a:srgbClr val="FA132F"/>
      </a:accent6>
      <a:hlink>
        <a:srgbClr val="0070C0"/>
      </a:hlink>
      <a:folHlink>
        <a:srgbClr val="0070C0"/>
      </a:folHlink>
    </a:clrScheme>
    <a:fontScheme name="Personnalisé 1">
      <a:majorFont>
        <a:latin typeface="Candar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odèle.pptx" id="{6928FCF9-1EF3-4904-975F-6CE936C0627C}" vid="{148B789A-DCAE-4126-9D36-5A6A259482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Modèle</Template>
  <TotalTime>9273</TotalTime>
  <Words>768</Words>
  <Application>Microsoft Office PowerPoint</Application>
  <PresentationFormat>Grand écran</PresentationFormat>
  <Paragraphs>142</Paragraphs>
  <Slides>25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Candara</vt:lpstr>
      <vt:lpstr>Wingdings</vt:lpstr>
      <vt:lpstr>Theme_S&amp;N-HDF</vt:lpstr>
      <vt:lpstr>   Les services de télésanté Prédice  Webinaire à destination des professionnels du médico-social</vt:lpstr>
      <vt:lpstr>Règles préliminaires au bon déroulement du webinaire</vt:lpstr>
      <vt:lpstr>Ordre du jour</vt:lpstr>
      <vt:lpstr>Les besoins des professionnels du médico-social</vt:lpstr>
      <vt:lpstr>Contexte et enjeux</vt:lpstr>
      <vt:lpstr>Besoins identifiés</vt:lpstr>
      <vt:lpstr>Une réponse régionale avec Prédice </vt:lpstr>
      <vt:lpstr>La mise en place d’un programme collectif : Prédice</vt:lpstr>
      <vt:lpstr>Les services accessibles à ce jour</vt:lpstr>
      <vt:lpstr>La démarche d’inscription à Prédice</vt:lpstr>
      <vt:lpstr>La connexion du professionnel organisateur</vt:lpstr>
      <vt:lpstr>L’accès au service</vt:lpstr>
      <vt:lpstr>3 services Prédice pour répondre à vos besoins</vt:lpstr>
      <vt:lpstr>La téléconsultation et le télésoin</vt:lpstr>
      <vt:lpstr>Les fonctionnalités</vt:lpstr>
      <vt:lpstr>Vidéo de présentation</vt:lpstr>
      <vt:lpstr>La visio sécurisée</vt:lpstr>
      <vt:lpstr>Les fonctionnalités</vt:lpstr>
      <vt:lpstr>Vidéo de présentation</vt:lpstr>
      <vt:lpstr>Retours d’expériences</vt:lpstr>
      <vt:lpstr>Retour d’expérience pour la téléconsultation</vt:lpstr>
      <vt:lpstr>Retour d’expérience pour la visio sécurisée</vt:lpstr>
      <vt:lpstr>Temps d’échanges</vt:lpstr>
      <vt:lpstr>Besoin d’informations complémentaires ?</vt:lpstr>
      <vt:lpstr>Contacts</vt:lpstr>
    </vt:vector>
  </TitlesOfParts>
  <Company>Serians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Sabrina Clement</dc:creator>
  <cp:lastModifiedBy>Chloé Dejonge</cp:lastModifiedBy>
  <cp:revision>472</cp:revision>
  <cp:lastPrinted>2019-12-06T15:17:24Z</cp:lastPrinted>
  <dcterms:created xsi:type="dcterms:W3CDTF">2019-05-29T12:23:12Z</dcterms:created>
  <dcterms:modified xsi:type="dcterms:W3CDTF">2021-01-12T13:39:08Z</dcterms:modified>
</cp:coreProperties>
</file>